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46"/>
  </p:notesMasterIdLst>
  <p:sldIdLst>
    <p:sldId id="257" r:id="rId3"/>
    <p:sldId id="301" r:id="rId4"/>
    <p:sldId id="295" r:id="rId5"/>
    <p:sldId id="258" r:id="rId6"/>
    <p:sldId id="264" r:id="rId7"/>
    <p:sldId id="259" r:id="rId8"/>
    <p:sldId id="260" r:id="rId9"/>
    <p:sldId id="261" r:id="rId10"/>
    <p:sldId id="262" r:id="rId11"/>
    <p:sldId id="263" r:id="rId12"/>
    <p:sldId id="265" r:id="rId13"/>
    <p:sldId id="266" r:id="rId14"/>
    <p:sldId id="267" r:id="rId15"/>
    <p:sldId id="268" r:id="rId16"/>
    <p:sldId id="269" r:id="rId17"/>
    <p:sldId id="270" r:id="rId18"/>
    <p:sldId id="271" r:id="rId19"/>
    <p:sldId id="272" r:id="rId20"/>
    <p:sldId id="282" r:id="rId21"/>
    <p:sldId id="273" r:id="rId22"/>
    <p:sldId id="274" r:id="rId23"/>
    <p:sldId id="297" r:id="rId24"/>
    <p:sldId id="275" r:id="rId25"/>
    <p:sldId id="276" r:id="rId26"/>
    <p:sldId id="278" r:id="rId27"/>
    <p:sldId id="277" r:id="rId28"/>
    <p:sldId id="279" r:id="rId29"/>
    <p:sldId id="280" r:id="rId30"/>
    <p:sldId id="298" r:id="rId31"/>
    <p:sldId id="281" r:id="rId32"/>
    <p:sldId id="283" r:id="rId33"/>
    <p:sldId id="284" r:id="rId34"/>
    <p:sldId id="285" r:id="rId35"/>
    <p:sldId id="286" r:id="rId36"/>
    <p:sldId id="287" r:id="rId37"/>
    <p:sldId id="288" r:id="rId38"/>
    <p:sldId id="289" r:id="rId39"/>
    <p:sldId id="290" r:id="rId40"/>
    <p:sldId id="291" r:id="rId41"/>
    <p:sldId id="302" r:id="rId42"/>
    <p:sldId id="294" r:id="rId43"/>
    <p:sldId id="292" r:id="rId44"/>
    <p:sldId id="29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9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F969E-CA6B-4DCC-948B-FF4744696AAA}" type="doc">
      <dgm:prSet loTypeId="urn:microsoft.com/office/officeart/2005/8/layout/pyramid1" loCatId="pyramid" qsTypeId="urn:microsoft.com/office/officeart/2005/8/quickstyle/simple1" qsCatId="simple" csTypeId="urn:microsoft.com/office/officeart/2005/8/colors/accent1_2" csCatId="accent1" phldr="1"/>
      <dgm:spPr/>
    </dgm:pt>
    <dgm:pt modelId="{C06CAD88-6D18-4AA5-A174-C913DB849231}">
      <dgm:prSet phldrT="[Text]" custT="1"/>
      <dgm:spPr>
        <a:solidFill>
          <a:srgbClr val="00FFFF"/>
        </a:solidFill>
        <a:ln w="57150"/>
      </dgm:spPr>
      <dgm:t>
        <a:bodyPr/>
        <a:lstStyle/>
        <a:p>
          <a:endParaRPr lang="en-US" sz="3600" b="1" dirty="0" smtClean="0"/>
        </a:p>
        <a:p>
          <a:r>
            <a:rPr lang="en-US" sz="3600" b="1" dirty="0" smtClean="0">
              <a:solidFill>
                <a:srgbClr val="3333CC"/>
              </a:solidFill>
            </a:rPr>
            <a:t>ACT</a:t>
          </a:r>
          <a:endParaRPr lang="en-US" sz="3600" b="1" dirty="0">
            <a:solidFill>
              <a:srgbClr val="3333CC"/>
            </a:solidFill>
          </a:endParaRPr>
        </a:p>
      </dgm:t>
    </dgm:pt>
    <dgm:pt modelId="{6A4AA516-7EF1-49A4-A7FC-D55B7CC4E204}" type="parTrans" cxnId="{85D4C4D3-0D42-4AFA-B8C0-A01E34D1A8B4}">
      <dgm:prSet/>
      <dgm:spPr/>
      <dgm:t>
        <a:bodyPr/>
        <a:lstStyle/>
        <a:p>
          <a:endParaRPr lang="en-US"/>
        </a:p>
      </dgm:t>
    </dgm:pt>
    <dgm:pt modelId="{44E5931A-6E9F-410D-AD0F-6A06D1DD742A}" type="sibTrans" cxnId="{85D4C4D3-0D42-4AFA-B8C0-A01E34D1A8B4}">
      <dgm:prSet/>
      <dgm:spPr/>
      <dgm:t>
        <a:bodyPr/>
        <a:lstStyle/>
        <a:p>
          <a:endParaRPr lang="en-US"/>
        </a:p>
      </dgm:t>
    </dgm:pt>
    <dgm:pt modelId="{1BDE8AEE-DB3C-4595-A08C-95AFAE9E556B}">
      <dgm:prSet phldrT="[Text]"/>
      <dgm:spPr>
        <a:solidFill>
          <a:srgbClr val="FFC000"/>
        </a:solidFill>
        <a:ln w="57150"/>
      </dgm:spPr>
      <dgm:t>
        <a:bodyPr/>
        <a:lstStyle/>
        <a:p>
          <a:r>
            <a:rPr lang="en-US" b="1" dirty="0" smtClean="0"/>
            <a:t>Relational Frame Theory </a:t>
          </a:r>
          <a:r>
            <a:rPr lang="en-US" b="1" dirty="0" smtClean="0">
              <a:solidFill>
                <a:srgbClr val="6600CC"/>
              </a:solidFill>
            </a:rPr>
            <a:t>(Learning, Language, Rules of Behavior)</a:t>
          </a:r>
          <a:endParaRPr lang="en-US" b="1" dirty="0">
            <a:solidFill>
              <a:srgbClr val="6600CC"/>
            </a:solidFill>
          </a:endParaRPr>
        </a:p>
      </dgm:t>
    </dgm:pt>
    <dgm:pt modelId="{447BCEB7-2AF1-4BC8-98AA-3ED270F3C3BC}" type="parTrans" cxnId="{DDC33E16-242A-49C2-BB00-A83672CDF74A}">
      <dgm:prSet/>
      <dgm:spPr/>
      <dgm:t>
        <a:bodyPr/>
        <a:lstStyle/>
        <a:p>
          <a:endParaRPr lang="en-US"/>
        </a:p>
      </dgm:t>
    </dgm:pt>
    <dgm:pt modelId="{65A865F8-A9C2-4261-B20E-6873FC769D37}" type="sibTrans" cxnId="{DDC33E16-242A-49C2-BB00-A83672CDF74A}">
      <dgm:prSet/>
      <dgm:spPr/>
      <dgm:t>
        <a:bodyPr/>
        <a:lstStyle/>
        <a:p>
          <a:endParaRPr lang="en-US"/>
        </a:p>
      </dgm:t>
    </dgm:pt>
    <dgm:pt modelId="{9D33A251-E593-4409-A336-C9799294B3E2}">
      <dgm:prSet phldrT="[Text]" custT="1"/>
      <dgm:spPr>
        <a:solidFill>
          <a:srgbClr val="33CC33"/>
        </a:solidFill>
        <a:ln w="57150"/>
      </dgm:spPr>
      <dgm:t>
        <a:bodyPr/>
        <a:lstStyle/>
        <a:p>
          <a:r>
            <a:rPr lang="en-US" sz="3000" b="1" dirty="0" smtClean="0"/>
            <a:t>Contextual Functionalism</a:t>
          </a:r>
        </a:p>
        <a:p>
          <a:r>
            <a:rPr lang="en-US" sz="3000" b="1" dirty="0" smtClean="0">
              <a:solidFill>
                <a:srgbClr val="6600CC"/>
              </a:solidFill>
            </a:rPr>
            <a:t>(Context, Workability)</a:t>
          </a:r>
          <a:endParaRPr lang="en-US" sz="3000" b="1" dirty="0">
            <a:solidFill>
              <a:srgbClr val="6600CC"/>
            </a:solidFill>
          </a:endParaRPr>
        </a:p>
      </dgm:t>
    </dgm:pt>
    <dgm:pt modelId="{E66F8DC2-754F-40DA-ADCA-61D16547FA7C}" type="parTrans" cxnId="{7235B615-5100-4CA9-A4A1-C31455974754}">
      <dgm:prSet/>
      <dgm:spPr/>
      <dgm:t>
        <a:bodyPr/>
        <a:lstStyle/>
        <a:p>
          <a:endParaRPr lang="en-US"/>
        </a:p>
      </dgm:t>
    </dgm:pt>
    <dgm:pt modelId="{8298E5E0-075E-435F-AC7F-297FDB33ED63}" type="sibTrans" cxnId="{7235B615-5100-4CA9-A4A1-C31455974754}">
      <dgm:prSet/>
      <dgm:spPr/>
      <dgm:t>
        <a:bodyPr/>
        <a:lstStyle/>
        <a:p>
          <a:endParaRPr lang="en-US"/>
        </a:p>
      </dgm:t>
    </dgm:pt>
    <dgm:pt modelId="{918FE45C-3C26-4B8D-B94F-8BD9E758D603}">
      <dgm:prSet phldrT="[Text]"/>
      <dgm:spPr>
        <a:solidFill>
          <a:srgbClr val="FF66FF"/>
        </a:solidFill>
        <a:ln w="57150"/>
      </dgm:spPr>
      <dgm:t>
        <a:bodyPr/>
        <a:lstStyle/>
        <a:p>
          <a:r>
            <a:rPr lang="en-US" b="1" dirty="0" smtClean="0"/>
            <a:t>Behavior Analysis </a:t>
          </a:r>
          <a:r>
            <a:rPr lang="en-US" b="1" dirty="0" smtClean="0">
              <a:solidFill>
                <a:srgbClr val="6600CC"/>
              </a:solidFill>
            </a:rPr>
            <a:t>(ABCs)</a:t>
          </a:r>
        </a:p>
      </dgm:t>
    </dgm:pt>
    <dgm:pt modelId="{E5B3C0FB-2AED-43F2-8C34-D00C91D7ADBF}" type="parTrans" cxnId="{58537316-0EC1-4A3A-A14B-AA4363534473}">
      <dgm:prSet/>
      <dgm:spPr/>
      <dgm:t>
        <a:bodyPr/>
        <a:lstStyle/>
        <a:p>
          <a:endParaRPr lang="en-US"/>
        </a:p>
      </dgm:t>
    </dgm:pt>
    <dgm:pt modelId="{8754AD4A-8DA8-44BC-BE19-4C9EF3693706}" type="sibTrans" cxnId="{58537316-0EC1-4A3A-A14B-AA4363534473}">
      <dgm:prSet/>
      <dgm:spPr/>
      <dgm:t>
        <a:bodyPr/>
        <a:lstStyle/>
        <a:p>
          <a:endParaRPr lang="en-US"/>
        </a:p>
      </dgm:t>
    </dgm:pt>
    <dgm:pt modelId="{6FE0700E-79C6-429C-9ABF-2DB543078792}" type="pres">
      <dgm:prSet presAssocID="{4B8F969E-CA6B-4DCC-948B-FF4744696AAA}" presName="Name0" presStyleCnt="0">
        <dgm:presLayoutVars>
          <dgm:dir/>
          <dgm:animLvl val="lvl"/>
          <dgm:resizeHandles val="exact"/>
        </dgm:presLayoutVars>
      </dgm:prSet>
      <dgm:spPr/>
    </dgm:pt>
    <dgm:pt modelId="{6DAAD18F-6C49-4ABD-827B-F5169A7D099D}" type="pres">
      <dgm:prSet presAssocID="{C06CAD88-6D18-4AA5-A174-C913DB849231}" presName="Name8" presStyleCnt="0"/>
      <dgm:spPr/>
    </dgm:pt>
    <dgm:pt modelId="{2495AE4D-8092-4419-BA01-6B94F8F91A9F}" type="pres">
      <dgm:prSet presAssocID="{C06CAD88-6D18-4AA5-A174-C913DB849231}" presName="level" presStyleLbl="node1" presStyleIdx="0" presStyleCnt="4" custScaleY="129767">
        <dgm:presLayoutVars>
          <dgm:chMax val="1"/>
          <dgm:bulletEnabled val="1"/>
        </dgm:presLayoutVars>
      </dgm:prSet>
      <dgm:spPr/>
      <dgm:t>
        <a:bodyPr/>
        <a:lstStyle/>
        <a:p>
          <a:endParaRPr lang="en-US"/>
        </a:p>
      </dgm:t>
    </dgm:pt>
    <dgm:pt modelId="{EA3321BA-B75C-4CE2-9BF3-C9BA6A32367F}" type="pres">
      <dgm:prSet presAssocID="{C06CAD88-6D18-4AA5-A174-C913DB849231}" presName="levelTx" presStyleLbl="revTx" presStyleIdx="0" presStyleCnt="0">
        <dgm:presLayoutVars>
          <dgm:chMax val="1"/>
          <dgm:bulletEnabled val="1"/>
        </dgm:presLayoutVars>
      </dgm:prSet>
      <dgm:spPr/>
      <dgm:t>
        <a:bodyPr/>
        <a:lstStyle/>
        <a:p>
          <a:endParaRPr lang="en-US"/>
        </a:p>
      </dgm:t>
    </dgm:pt>
    <dgm:pt modelId="{A3B51EE1-4CD0-4985-84DE-E099508AE9BC}" type="pres">
      <dgm:prSet presAssocID="{918FE45C-3C26-4B8D-B94F-8BD9E758D603}" presName="Name8" presStyleCnt="0"/>
      <dgm:spPr/>
    </dgm:pt>
    <dgm:pt modelId="{591952D0-A4A7-476B-99A6-A3FA3697A245}" type="pres">
      <dgm:prSet presAssocID="{918FE45C-3C26-4B8D-B94F-8BD9E758D603}" presName="level" presStyleLbl="node1" presStyleIdx="1" presStyleCnt="4">
        <dgm:presLayoutVars>
          <dgm:chMax val="1"/>
          <dgm:bulletEnabled val="1"/>
        </dgm:presLayoutVars>
      </dgm:prSet>
      <dgm:spPr/>
      <dgm:t>
        <a:bodyPr/>
        <a:lstStyle/>
        <a:p>
          <a:endParaRPr lang="en-US"/>
        </a:p>
      </dgm:t>
    </dgm:pt>
    <dgm:pt modelId="{A5FB910F-A864-4195-9440-C143DCE8A688}" type="pres">
      <dgm:prSet presAssocID="{918FE45C-3C26-4B8D-B94F-8BD9E758D603}" presName="levelTx" presStyleLbl="revTx" presStyleIdx="0" presStyleCnt="0">
        <dgm:presLayoutVars>
          <dgm:chMax val="1"/>
          <dgm:bulletEnabled val="1"/>
        </dgm:presLayoutVars>
      </dgm:prSet>
      <dgm:spPr/>
      <dgm:t>
        <a:bodyPr/>
        <a:lstStyle/>
        <a:p>
          <a:endParaRPr lang="en-US"/>
        </a:p>
      </dgm:t>
    </dgm:pt>
    <dgm:pt modelId="{F60DC13D-8CEC-4F1A-AEE8-F5E5CF21D9FA}" type="pres">
      <dgm:prSet presAssocID="{1BDE8AEE-DB3C-4595-A08C-95AFAE9E556B}" presName="Name8" presStyleCnt="0"/>
      <dgm:spPr/>
    </dgm:pt>
    <dgm:pt modelId="{F32A2B0E-6798-4623-A49D-C2C1F716F0A3}" type="pres">
      <dgm:prSet presAssocID="{1BDE8AEE-DB3C-4595-A08C-95AFAE9E556B}" presName="level" presStyleLbl="node1" presStyleIdx="2" presStyleCnt="4">
        <dgm:presLayoutVars>
          <dgm:chMax val="1"/>
          <dgm:bulletEnabled val="1"/>
        </dgm:presLayoutVars>
      </dgm:prSet>
      <dgm:spPr/>
      <dgm:t>
        <a:bodyPr/>
        <a:lstStyle/>
        <a:p>
          <a:endParaRPr lang="en-US"/>
        </a:p>
      </dgm:t>
    </dgm:pt>
    <dgm:pt modelId="{0F33F33F-3F15-45FE-8D7C-8DBABD90F546}" type="pres">
      <dgm:prSet presAssocID="{1BDE8AEE-DB3C-4595-A08C-95AFAE9E556B}" presName="levelTx" presStyleLbl="revTx" presStyleIdx="0" presStyleCnt="0">
        <dgm:presLayoutVars>
          <dgm:chMax val="1"/>
          <dgm:bulletEnabled val="1"/>
        </dgm:presLayoutVars>
      </dgm:prSet>
      <dgm:spPr/>
      <dgm:t>
        <a:bodyPr/>
        <a:lstStyle/>
        <a:p>
          <a:endParaRPr lang="en-US"/>
        </a:p>
      </dgm:t>
    </dgm:pt>
    <dgm:pt modelId="{89FC1977-7435-45DD-B336-A22ED22D2956}" type="pres">
      <dgm:prSet presAssocID="{9D33A251-E593-4409-A336-C9799294B3E2}" presName="Name8" presStyleCnt="0"/>
      <dgm:spPr/>
    </dgm:pt>
    <dgm:pt modelId="{57FE5F8B-BC71-4FBD-8320-BF34A6C79052}" type="pres">
      <dgm:prSet presAssocID="{9D33A251-E593-4409-A336-C9799294B3E2}" presName="level" presStyleLbl="node1" presStyleIdx="3" presStyleCnt="4">
        <dgm:presLayoutVars>
          <dgm:chMax val="1"/>
          <dgm:bulletEnabled val="1"/>
        </dgm:presLayoutVars>
      </dgm:prSet>
      <dgm:spPr/>
      <dgm:t>
        <a:bodyPr/>
        <a:lstStyle/>
        <a:p>
          <a:endParaRPr lang="en-US"/>
        </a:p>
      </dgm:t>
    </dgm:pt>
    <dgm:pt modelId="{960C9485-25E8-4E85-AA8A-0C358C049CB7}" type="pres">
      <dgm:prSet presAssocID="{9D33A251-E593-4409-A336-C9799294B3E2}" presName="levelTx" presStyleLbl="revTx" presStyleIdx="0" presStyleCnt="0">
        <dgm:presLayoutVars>
          <dgm:chMax val="1"/>
          <dgm:bulletEnabled val="1"/>
        </dgm:presLayoutVars>
      </dgm:prSet>
      <dgm:spPr/>
      <dgm:t>
        <a:bodyPr/>
        <a:lstStyle/>
        <a:p>
          <a:endParaRPr lang="en-US"/>
        </a:p>
      </dgm:t>
    </dgm:pt>
  </dgm:ptLst>
  <dgm:cxnLst>
    <dgm:cxn modelId="{48E1A4DE-9D5D-2A46-B192-D56B041D1409}" type="presOf" srcId="{C06CAD88-6D18-4AA5-A174-C913DB849231}" destId="{2495AE4D-8092-4419-BA01-6B94F8F91A9F}" srcOrd="0" destOrd="0" presId="urn:microsoft.com/office/officeart/2005/8/layout/pyramid1"/>
    <dgm:cxn modelId="{66C0400B-5B24-1944-8C88-E41D8BA2257E}" type="presOf" srcId="{918FE45C-3C26-4B8D-B94F-8BD9E758D603}" destId="{591952D0-A4A7-476B-99A6-A3FA3697A245}" srcOrd="0" destOrd="0" presId="urn:microsoft.com/office/officeart/2005/8/layout/pyramid1"/>
    <dgm:cxn modelId="{DB91B379-D989-6247-81CC-EB1D4FFD302F}" type="presOf" srcId="{9D33A251-E593-4409-A336-C9799294B3E2}" destId="{57FE5F8B-BC71-4FBD-8320-BF34A6C79052}" srcOrd="0" destOrd="0" presId="urn:microsoft.com/office/officeart/2005/8/layout/pyramid1"/>
    <dgm:cxn modelId="{B786032B-F9CC-524F-B57C-61CEBCDEB59D}" type="presOf" srcId="{1BDE8AEE-DB3C-4595-A08C-95AFAE9E556B}" destId="{F32A2B0E-6798-4623-A49D-C2C1F716F0A3}" srcOrd="0" destOrd="0" presId="urn:microsoft.com/office/officeart/2005/8/layout/pyramid1"/>
    <dgm:cxn modelId="{58537316-0EC1-4A3A-A14B-AA4363534473}" srcId="{4B8F969E-CA6B-4DCC-948B-FF4744696AAA}" destId="{918FE45C-3C26-4B8D-B94F-8BD9E758D603}" srcOrd="1" destOrd="0" parTransId="{E5B3C0FB-2AED-43F2-8C34-D00C91D7ADBF}" sibTransId="{8754AD4A-8DA8-44BC-BE19-4C9EF3693706}"/>
    <dgm:cxn modelId="{D2ACEAC0-1EB7-A648-BF95-50A91701CA31}" type="presOf" srcId="{4B8F969E-CA6B-4DCC-948B-FF4744696AAA}" destId="{6FE0700E-79C6-429C-9ABF-2DB543078792}" srcOrd="0" destOrd="0" presId="urn:microsoft.com/office/officeart/2005/8/layout/pyramid1"/>
    <dgm:cxn modelId="{E0BCBE6E-30EC-844D-9D7C-10894ED346B0}" type="presOf" srcId="{9D33A251-E593-4409-A336-C9799294B3E2}" destId="{960C9485-25E8-4E85-AA8A-0C358C049CB7}" srcOrd="1" destOrd="0" presId="urn:microsoft.com/office/officeart/2005/8/layout/pyramid1"/>
    <dgm:cxn modelId="{6E07BFE3-07B2-0C48-A420-9127D26E486F}" type="presOf" srcId="{C06CAD88-6D18-4AA5-A174-C913DB849231}" destId="{EA3321BA-B75C-4CE2-9BF3-C9BA6A32367F}" srcOrd="1" destOrd="0" presId="urn:microsoft.com/office/officeart/2005/8/layout/pyramid1"/>
    <dgm:cxn modelId="{08227FD0-33B7-6A47-8877-3B1662F35F0E}" type="presOf" srcId="{918FE45C-3C26-4B8D-B94F-8BD9E758D603}" destId="{A5FB910F-A864-4195-9440-C143DCE8A688}" srcOrd="1" destOrd="0" presId="urn:microsoft.com/office/officeart/2005/8/layout/pyramid1"/>
    <dgm:cxn modelId="{DDC33E16-242A-49C2-BB00-A83672CDF74A}" srcId="{4B8F969E-CA6B-4DCC-948B-FF4744696AAA}" destId="{1BDE8AEE-DB3C-4595-A08C-95AFAE9E556B}" srcOrd="2" destOrd="0" parTransId="{447BCEB7-2AF1-4BC8-98AA-3ED270F3C3BC}" sibTransId="{65A865F8-A9C2-4261-B20E-6873FC769D37}"/>
    <dgm:cxn modelId="{7235B615-5100-4CA9-A4A1-C31455974754}" srcId="{4B8F969E-CA6B-4DCC-948B-FF4744696AAA}" destId="{9D33A251-E593-4409-A336-C9799294B3E2}" srcOrd="3" destOrd="0" parTransId="{E66F8DC2-754F-40DA-ADCA-61D16547FA7C}" sibTransId="{8298E5E0-075E-435F-AC7F-297FDB33ED63}"/>
    <dgm:cxn modelId="{75062C01-E3BB-944B-B81B-B3C3BB9DE473}" type="presOf" srcId="{1BDE8AEE-DB3C-4595-A08C-95AFAE9E556B}" destId="{0F33F33F-3F15-45FE-8D7C-8DBABD90F546}" srcOrd="1" destOrd="0" presId="urn:microsoft.com/office/officeart/2005/8/layout/pyramid1"/>
    <dgm:cxn modelId="{85D4C4D3-0D42-4AFA-B8C0-A01E34D1A8B4}" srcId="{4B8F969E-CA6B-4DCC-948B-FF4744696AAA}" destId="{C06CAD88-6D18-4AA5-A174-C913DB849231}" srcOrd="0" destOrd="0" parTransId="{6A4AA516-7EF1-49A4-A7FC-D55B7CC4E204}" sibTransId="{44E5931A-6E9F-410D-AD0F-6A06D1DD742A}"/>
    <dgm:cxn modelId="{BC8EB217-FCFB-A840-A135-E03581E36B7C}" type="presParOf" srcId="{6FE0700E-79C6-429C-9ABF-2DB543078792}" destId="{6DAAD18F-6C49-4ABD-827B-F5169A7D099D}" srcOrd="0" destOrd="0" presId="urn:microsoft.com/office/officeart/2005/8/layout/pyramid1"/>
    <dgm:cxn modelId="{51446FED-B47D-3044-9505-8589D51CB89B}" type="presParOf" srcId="{6DAAD18F-6C49-4ABD-827B-F5169A7D099D}" destId="{2495AE4D-8092-4419-BA01-6B94F8F91A9F}" srcOrd="0" destOrd="0" presId="urn:microsoft.com/office/officeart/2005/8/layout/pyramid1"/>
    <dgm:cxn modelId="{FDCA9407-28FC-214F-9CA3-64AA4C74748D}" type="presParOf" srcId="{6DAAD18F-6C49-4ABD-827B-F5169A7D099D}" destId="{EA3321BA-B75C-4CE2-9BF3-C9BA6A32367F}" srcOrd="1" destOrd="0" presId="urn:microsoft.com/office/officeart/2005/8/layout/pyramid1"/>
    <dgm:cxn modelId="{F1AEDB41-1224-DE4E-AC8C-1E558CB07564}" type="presParOf" srcId="{6FE0700E-79C6-429C-9ABF-2DB543078792}" destId="{A3B51EE1-4CD0-4985-84DE-E099508AE9BC}" srcOrd="1" destOrd="0" presId="urn:microsoft.com/office/officeart/2005/8/layout/pyramid1"/>
    <dgm:cxn modelId="{8080BF59-0A99-5A40-B639-D748A1D34098}" type="presParOf" srcId="{A3B51EE1-4CD0-4985-84DE-E099508AE9BC}" destId="{591952D0-A4A7-476B-99A6-A3FA3697A245}" srcOrd="0" destOrd="0" presId="urn:microsoft.com/office/officeart/2005/8/layout/pyramid1"/>
    <dgm:cxn modelId="{ECFED975-1802-BD45-A4FA-A6770DD320BD}" type="presParOf" srcId="{A3B51EE1-4CD0-4985-84DE-E099508AE9BC}" destId="{A5FB910F-A864-4195-9440-C143DCE8A688}" srcOrd="1" destOrd="0" presId="urn:microsoft.com/office/officeart/2005/8/layout/pyramid1"/>
    <dgm:cxn modelId="{574F5CD8-8A19-024F-AF5C-90D2B6374EE0}" type="presParOf" srcId="{6FE0700E-79C6-429C-9ABF-2DB543078792}" destId="{F60DC13D-8CEC-4F1A-AEE8-F5E5CF21D9FA}" srcOrd="2" destOrd="0" presId="urn:microsoft.com/office/officeart/2005/8/layout/pyramid1"/>
    <dgm:cxn modelId="{26B25CB4-0995-AA4C-A8CC-10F3BDBF28B0}" type="presParOf" srcId="{F60DC13D-8CEC-4F1A-AEE8-F5E5CF21D9FA}" destId="{F32A2B0E-6798-4623-A49D-C2C1F716F0A3}" srcOrd="0" destOrd="0" presId="urn:microsoft.com/office/officeart/2005/8/layout/pyramid1"/>
    <dgm:cxn modelId="{41C01193-E72F-C34B-A97E-BA00D39DFE9F}" type="presParOf" srcId="{F60DC13D-8CEC-4F1A-AEE8-F5E5CF21D9FA}" destId="{0F33F33F-3F15-45FE-8D7C-8DBABD90F546}" srcOrd="1" destOrd="0" presId="urn:microsoft.com/office/officeart/2005/8/layout/pyramid1"/>
    <dgm:cxn modelId="{3A47E446-85C0-FC4C-BAA4-5F1FDD42D4E1}" type="presParOf" srcId="{6FE0700E-79C6-429C-9ABF-2DB543078792}" destId="{89FC1977-7435-45DD-B336-A22ED22D2956}" srcOrd="3" destOrd="0" presId="urn:microsoft.com/office/officeart/2005/8/layout/pyramid1"/>
    <dgm:cxn modelId="{245A758C-8E3D-3648-B31A-F947E13F96E4}" type="presParOf" srcId="{89FC1977-7435-45DD-B336-A22ED22D2956}" destId="{57FE5F8B-BC71-4FBD-8320-BF34A6C79052}" srcOrd="0" destOrd="0" presId="urn:microsoft.com/office/officeart/2005/8/layout/pyramid1"/>
    <dgm:cxn modelId="{F159DB25-F6CE-FC4A-97FA-655E30FF8FAC}" type="presParOf" srcId="{89FC1977-7435-45DD-B336-A22ED22D2956}" destId="{960C9485-25E8-4E85-AA8A-0C358C049CB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2ED028-EF8E-4139-9A1D-626833D8D0A1}" type="doc">
      <dgm:prSet loTypeId="urn:microsoft.com/office/officeart/2005/8/layout/radial3" loCatId="cycle" qsTypeId="urn:microsoft.com/office/officeart/2005/8/quickstyle/3d1" qsCatId="3D" csTypeId="urn:microsoft.com/office/officeart/2005/8/colors/colorful1#5" csCatId="colorful" phldr="1"/>
      <dgm:spPr/>
      <dgm:t>
        <a:bodyPr/>
        <a:lstStyle/>
        <a:p>
          <a:endParaRPr lang="en-US"/>
        </a:p>
      </dgm:t>
    </dgm:pt>
    <dgm:pt modelId="{1AA34308-BDB6-4DAC-9BA0-D8FD5B0D3314}">
      <dgm:prSet phldrT="[Text]"/>
      <dgm:spPr/>
      <dgm:t>
        <a:bodyPr/>
        <a:lstStyle/>
        <a:p>
          <a:r>
            <a:rPr lang="en-US" b="1" dirty="0" smtClean="0">
              <a:effectLst>
                <a:outerShdw blurRad="38100" dist="38100" dir="2700000" algn="tl">
                  <a:srgbClr val="000000">
                    <a:alpha val="43137"/>
                  </a:srgbClr>
                </a:outerShdw>
              </a:effectLst>
            </a:rPr>
            <a:t>Organizational Flexibility Meets            Elinor Ostrom</a:t>
          </a:r>
          <a:endParaRPr lang="en-US" b="1" dirty="0">
            <a:effectLst>
              <a:outerShdw blurRad="38100" dist="38100" dir="2700000" algn="tl">
                <a:srgbClr val="000000">
                  <a:alpha val="43137"/>
                </a:srgbClr>
              </a:outerShdw>
            </a:effectLst>
          </a:endParaRPr>
        </a:p>
      </dgm:t>
    </dgm:pt>
    <dgm:pt modelId="{D023ED00-2F36-4FC9-8C14-C31BCB5D0B9D}" type="parTrans" cxnId="{22B285B2-692B-41FC-B1B3-948C75C970C2}">
      <dgm:prSet/>
      <dgm:spPr/>
      <dgm:t>
        <a:bodyPr/>
        <a:lstStyle/>
        <a:p>
          <a:endParaRPr lang="en-US" b="1">
            <a:effectLst>
              <a:outerShdw blurRad="38100" dist="38100" dir="2700000" algn="tl">
                <a:srgbClr val="000000">
                  <a:alpha val="43137"/>
                </a:srgbClr>
              </a:outerShdw>
            </a:effectLst>
          </a:endParaRPr>
        </a:p>
      </dgm:t>
    </dgm:pt>
    <dgm:pt modelId="{FBB07BB9-6547-4E1F-BAE6-851527E7E2EE}" type="sibTrans" cxnId="{22B285B2-692B-41FC-B1B3-948C75C970C2}">
      <dgm:prSet/>
      <dgm:spPr/>
      <dgm:t>
        <a:bodyPr/>
        <a:lstStyle/>
        <a:p>
          <a:endParaRPr lang="en-US" b="1">
            <a:effectLst>
              <a:outerShdw blurRad="38100" dist="38100" dir="2700000" algn="tl">
                <a:srgbClr val="000000">
                  <a:alpha val="43137"/>
                </a:srgbClr>
              </a:outerShdw>
            </a:effectLst>
          </a:endParaRPr>
        </a:p>
      </dgm:t>
    </dgm:pt>
    <dgm:pt modelId="{D91335A0-F74B-4EFF-9EA3-F450A15C759B}">
      <dgm:prSet phldrT="[Text]"/>
      <dgm:spPr/>
      <dgm:t>
        <a:bodyPr/>
        <a:lstStyle/>
        <a:p>
          <a:r>
            <a:rPr lang="en-US" b="1" dirty="0" smtClean="0">
              <a:effectLst>
                <a:outerShdw blurRad="38100" dist="38100" dir="2700000" algn="tl">
                  <a:srgbClr val="000000">
                    <a:alpha val="43137"/>
                  </a:srgbClr>
                </a:outerShdw>
              </a:effectLst>
            </a:rPr>
            <a:t>Good Monitoring / Flexible Attending</a:t>
          </a:r>
          <a:endParaRPr lang="en-US" b="1" dirty="0">
            <a:effectLst>
              <a:outerShdw blurRad="38100" dist="38100" dir="2700000" algn="tl">
                <a:srgbClr val="000000">
                  <a:alpha val="43137"/>
                </a:srgbClr>
              </a:outerShdw>
            </a:effectLst>
          </a:endParaRPr>
        </a:p>
      </dgm:t>
    </dgm:pt>
    <dgm:pt modelId="{7FE5FAD6-2047-473F-BBAF-F3A4AE642AF4}" type="parTrans" cxnId="{103AAFFC-BC23-4A6A-81F2-389A69141F17}">
      <dgm:prSet/>
      <dgm:spPr/>
      <dgm:t>
        <a:bodyPr/>
        <a:lstStyle/>
        <a:p>
          <a:endParaRPr lang="en-US" b="1">
            <a:effectLst>
              <a:outerShdw blurRad="38100" dist="38100" dir="2700000" algn="tl">
                <a:srgbClr val="000000">
                  <a:alpha val="43137"/>
                </a:srgbClr>
              </a:outerShdw>
            </a:effectLst>
          </a:endParaRPr>
        </a:p>
      </dgm:t>
    </dgm:pt>
    <dgm:pt modelId="{903E69E4-E799-4126-A65B-3457B9514702}" type="sibTrans" cxnId="{103AAFFC-BC23-4A6A-81F2-389A69141F17}">
      <dgm:prSet/>
      <dgm:spPr/>
      <dgm:t>
        <a:bodyPr/>
        <a:lstStyle/>
        <a:p>
          <a:endParaRPr lang="en-US" b="1">
            <a:effectLst>
              <a:outerShdw blurRad="38100" dist="38100" dir="2700000" algn="tl">
                <a:srgbClr val="000000">
                  <a:alpha val="43137"/>
                </a:srgbClr>
              </a:outerShdw>
            </a:effectLst>
          </a:endParaRPr>
        </a:p>
      </dgm:t>
    </dgm:pt>
    <dgm:pt modelId="{CEB44639-9718-42A8-8415-6D4A0B230E10}">
      <dgm:prSet phldrT="[Text]"/>
      <dgm:spPr/>
      <dgm:t>
        <a:bodyPr/>
        <a:lstStyle/>
        <a:p>
          <a:r>
            <a:rPr lang="en-US" b="1" dirty="0" smtClean="0">
              <a:effectLst>
                <a:outerShdw blurRad="38100" dist="38100" dir="2700000" algn="tl">
                  <a:srgbClr val="000000">
                    <a:alpha val="43137"/>
                  </a:srgbClr>
                </a:outerShdw>
              </a:effectLst>
            </a:rPr>
            <a:t>Clear Values and Goals / Chosen by Group</a:t>
          </a:r>
          <a:endParaRPr lang="en-US" b="1" dirty="0">
            <a:effectLst>
              <a:outerShdw blurRad="38100" dist="38100" dir="2700000" algn="tl">
                <a:srgbClr val="000000">
                  <a:alpha val="43137"/>
                </a:srgbClr>
              </a:outerShdw>
            </a:effectLst>
          </a:endParaRPr>
        </a:p>
      </dgm:t>
    </dgm:pt>
    <dgm:pt modelId="{6A2DCA2F-27A6-4E1F-AA90-6D32A1F51EA8}" type="parTrans" cxnId="{4A50F8C9-A42C-4349-A3DA-C6BE957F25B0}">
      <dgm:prSet/>
      <dgm:spPr/>
      <dgm:t>
        <a:bodyPr/>
        <a:lstStyle/>
        <a:p>
          <a:endParaRPr lang="en-US" b="1">
            <a:effectLst>
              <a:outerShdw blurRad="38100" dist="38100" dir="2700000" algn="tl">
                <a:srgbClr val="000000">
                  <a:alpha val="43137"/>
                </a:srgbClr>
              </a:outerShdw>
            </a:effectLst>
          </a:endParaRPr>
        </a:p>
      </dgm:t>
    </dgm:pt>
    <dgm:pt modelId="{C6FB88C4-4B5C-4359-87CA-DE1698642C0D}" type="sibTrans" cxnId="{4A50F8C9-A42C-4349-A3DA-C6BE957F25B0}">
      <dgm:prSet/>
      <dgm:spPr/>
      <dgm:t>
        <a:bodyPr/>
        <a:lstStyle/>
        <a:p>
          <a:endParaRPr lang="en-US" b="1">
            <a:effectLst>
              <a:outerShdw blurRad="38100" dist="38100" dir="2700000" algn="tl">
                <a:srgbClr val="000000">
                  <a:alpha val="43137"/>
                </a:srgbClr>
              </a:outerShdw>
            </a:effectLst>
          </a:endParaRPr>
        </a:p>
      </dgm:t>
    </dgm:pt>
    <dgm:pt modelId="{F2C2D3B4-86B2-4CD5-9383-0F57320E6E60}">
      <dgm:prSet phldrT="[Text]"/>
      <dgm:spPr/>
      <dgm:t>
        <a:bodyPr/>
        <a:lstStyle/>
        <a:p>
          <a:r>
            <a:rPr lang="en-US" b="1" dirty="0" smtClean="0">
              <a:effectLst>
                <a:outerShdw blurRad="38100" dist="38100" dir="2700000" algn="tl">
                  <a:srgbClr val="000000">
                    <a:alpha val="43137"/>
                  </a:srgbClr>
                </a:outerShdw>
              </a:effectLst>
            </a:rPr>
            <a:t>Active Steps Linked to Values and Goals</a:t>
          </a:r>
          <a:endParaRPr lang="en-US" b="1" dirty="0">
            <a:effectLst>
              <a:outerShdw blurRad="38100" dist="38100" dir="2700000" algn="tl">
                <a:srgbClr val="000000">
                  <a:alpha val="43137"/>
                </a:srgbClr>
              </a:outerShdw>
            </a:effectLst>
          </a:endParaRPr>
        </a:p>
      </dgm:t>
    </dgm:pt>
    <dgm:pt modelId="{F19F2882-3D73-4248-8598-80F9FC7E4A86}" type="parTrans" cxnId="{84EC6AE8-3259-4CA4-BC31-9DCBE66CD44E}">
      <dgm:prSet/>
      <dgm:spPr/>
      <dgm:t>
        <a:bodyPr/>
        <a:lstStyle/>
        <a:p>
          <a:endParaRPr lang="en-US" b="1">
            <a:effectLst>
              <a:outerShdw blurRad="38100" dist="38100" dir="2700000" algn="tl">
                <a:srgbClr val="000000">
                  <a:alpha val="43137"/>
                </a:srgbClr>
              </a:outerShdw>
            </a:effectLst>
          </a:endParaRPr>
        </a:p>
      </dgm:t>
    </dgm:pt>
    <dgm:pt modelId="{8ABEE4CA-F169-4EA5-AF8A-C7E0E9AF900F}" type="sibTrans" cxnId="{84EC6AE8-3259-4CA4-BC31-9DCBE66CD44E}">
      <dgm:prSet/>
      <dgm:spPr/>
      <dgm:t>
        <a:bodyPr/>
        <a:lstStyle/>
        <a:p>
          <a:endParaRPr lang="en-US" b="1">
            <a:effectLst>
              <a:outerShdw blurRad="38100" dist="38100" dir="2700000" algn="tl">
                <a:srgbClr val="000000">
                  <a:alpha val="43137"/>
                </a:srgbClr>
              </a:outerShdw>
            </a:effectLst>
          </a:endParaRPr>
        </a:p>
      </dgm:t>
    </dgm:pt>
    <dgm:pt modelId="{DF1F3C66-8933-430F-89EE-5B7DC2F07CD9}">
      <dgm:prSet phldrT="[Text]" custT="1"/>
      <dgm:spPr/>
      <dgm:t>
        <a:bodyPr/>
        <a:lstStyle/>
        <a:p>
          <a:r>
            <a:rPr lang="en-US" sz="1600" b="1" dirty="0" smtClean="0">
              <a:effectLst>
                <a:outerShdw blurRad="38100" dist="38100" dir="2700000" algn="tl">
                  <a:srgbClr val="000000">
                    <a:alpha val="43137"/>
                  </a:srgbClr>
                </a:outerShdw>
              </a:effectLst>
            </a:rPr>
            <a:t>Aware of Perspective/ Context and that of  Others</a:t>
          </a:r>
          <a:endParaRPr lang="en-US" sz="1600" b="1" dirty="0">
            <a:effectLst>
              <a:outerShdw blurRad="38100" dist="38100" dir="2700000" algn="tl">
                <a:srgbClr val="000000">
                  <a:alpha val="43137"/>
                </a:srgbClr>
              </a:outerShdw>
            </a:effectLst>
          </a:endParaRPr>
        </a:p>
      </dgm:t>
    </dgm:pt>
    <dgm:pt modelId="{C16BD276-9D2B-427A-8385-7FB621F9BFCA}" type="parTrans" cxnId="{AF191E30-6319-4646-A4B6-CE3B1CDB2237}">
      <dgm:prSet/>
      <dgm:spPr/>
      <dgm:t>
        <a:bodyPr/>
        <a:lstStyle/>
        <a:p>
          <a:endParaRPr lang="en-US" b="1">
            <a:effectLst>
              <a:outerShdw blurRad="38100" dist="38100" dir="2700000" algn="tl">
                <a:srgbClr val="000000">
                  <a:alpha val="43137"/>
                </a:srgbClr>
              </a:outerShdw>
            </a:effectLst>
          </a:endParaRPr>
        </a:p>
      </dgm:t>
    </dgm:pt>
    <dgm:pt modelId="{E1B09E47-8800-4936-B9B8-8D1B6F7EAD6F}" type="sibTrans" cxnId="{AF191E30-6319-4646-A4B6-CE3B1CDB2237}">
      <dgm:prSet/>
      <dgm:spPr/>
      <dgm:t>
        <a:bodyPr/>
        <a:lstStyle/>
        <a:p>
          <a:endParaRPr lang="en-US" b="1">
            <a:effectLst>
              <a:outerShdw blurRad="38100" dist="38100" dir="2700000" algn="tl">
                <a:srgbClr val="000000">
                  <a:alpha val="43137"/>
                </a:srgbClr>
              </a:outerShdw>
            </a:effectLst>
          </a:endParaRPr>
        </a:p>
      </dgm:t>
    </dgm:pt>
    <dgm:pt modelId="{649FB526-8C35-4897-A92B-C50FDD487218}">
      <dgm:prSet phldrT="[Text]" custT="1"/>
      <dgm:spPr/>
      <dgm:t>
        <a:bodyPr/>
        <a:lstStyle/>
        <a:p>
          <a:r>
            <a:rPr lang="en-US" sz="1600" b="1" dirty="0" smtClean="0">
              <a:effectLst>
                <a:outerShdw blurRad="38100" dist="38100" dir="2700000" algn="tl">
                  <a:srgbClr val="000000">
                    <a:alpha val="43137"/>
                  </a:srgbClr>
                </a:outerShdw>
              </a:effectLst>
            </a:rPr>
            <a:t>Multiple Views, Filtered by Workability</a:t>
          </a:r>
          <a:endParaRPr lang="en-US" sz="1600" b="1" dirty="0">
            <a:effectLst>
              <a:outerShdw blurRad="38100" dist="38100" dir="2700000" algn="tl">
                <a:srgbClr val="000000">
                  <a:alpha val="43137"/>
                </a:srgbClr>
              </a:outerShdw>
            </a:effectLst>
          </a:endParaRPr>
        </a:p>
      </dgm:t>
    </dgm:pt>
    <dgm:pt modelId="{0A858505-813B-450E-9DA2-78D06CD9A29C}" type="parTrans" cxnId="{B5FDF1CF-897D-4793-9850-A4CCD8EAA044}">
      <dgm:prSet/>
      <dgm:spPr/>
      <dgm:t>
        <a:bodyPr/>
        <a:lstStyle/>
        <a:p>
          <a:endParaRPr lang="en-US" b="1">
            <a:effectLst>
              <a:outerShdw blurRad="38100" dist="38100" dir="2700000" algn="tl">
                <a:srgbClr val="000000">
                  <a:alpha val="43137"/>
                </a:srgbClr>
              </a:outerShdw>
            </a:effectLst>
          </a:endParaRPr>
        </a:p>
      </dgm:t>
    </dgm:pt>
    <dgm:pt modelId="{196BAC48-65CB-4550-8690-740596C49428}" type="sibTrans" cxnId="{B5FDF1CF-897D-4793-9850-A4CCD8EAA044}">
      <dgm:prSet/>
      <dgm:spPr/>
      <dgm:t>
        <a:bodyPr/>
        <a:lstStyle/>
        <a:p>
          <a:endParaRPr lang="en-US" b="1">
            <a:effectLst>
              <a:outerShdw blurRad="38100" dist="38100" dir="2700000" algn="tl">
                <a:srgbClr val="000000">
                  <a:alpha val="43137"/>
                </a:srgbClr>
              </a:outerShdw>
            </a:effectLst>
          </a:endParaRPr>
        </a:p>
      </dgm:t>
    </dgm:pt>
    <dgm:pt modelId="{6916A539-8518-453B-A711-A49E357032A9}">
      <dgm:prSet phldrT="[Text]" custT="1"/>
      <dgm:spPr/>
      <dgm:t>
        <a:bodyPr/>
        <a:lstStyle/>
        <a:p>
          <a:r>
            <a:rPr lang="en-US" sz="1600" b="1" dirty="0" smtClean="0">
              <a:effectLst>
                <a:outerShdw blurRad="38100" dist="38100" dir="2700000" algn="tl">
                  <a:srgbClr val="000000">
                    <a:alpha val="43137"/>
                  </a:srgbClr>
                </a:outerShdw>
              </a:effectLst>
            </a:rPr>
            <a:t>Openness to Distress, Problems, Conflict</a:t>
          </a:r>
          <a:endParaRPr lang="en-US" sz="1600" b="1" dirty="0">
            <a:effectLst>
              <a:outerShdw blurRad="38100" dist="38100" dir="2700000" algn="tl">
                <a:srgbClr val="000000">
                  <a:alpha val="43137"/>
                </a:srgbClr>
              </a:outerShdw>
            </a:effectLst>
          </a:endParaRPr>
        </a:p>
      </dgm:t>
    </dgm:pt>
    <dgm:pt modelId="{C2A57838-273E-4425-B9A0-32292D70FEB2}" type="parTrans" cxnId="{4F1DEA2E-2192-449D-8DDA-1CF4791EAA6F}">
      <dgm:prSet/>
      <dgm:spPr/>
      <dgm:t>
        <a:bodyPr/>
        <a:lstStyle/>
        <a:p>
          <a:endParaRPr lang="en-US" b="1">
            <a:effectLst>
              <a:outerShdw blurRad="38100" dist="38100" dir="2700000" algn="tl">
                <a:srgbClr val="000000">
                  <a:alpha val="43137"/>
                </a:srgbClr>
              </a:outerShdw>
            </a:effectLst>
          </a:endParaRPr>
        </a:p>
      </dgm:t>
    </dgm:pt>
    <dgm:pt modelId="{7B04D96E-DEEE-41D1-84B2-1CA5555E47A9}" type="sibTrans" cxnId="{4F1DEA2E-2192-449D-8DDA-1CF4791EAA6F}">
      <dgm:prSet/>
      <dgm:spPr/>
      <dgm:t>
        <a:bodyPr/>
        <a:lstStyle/>
        <a:p>
          <a:endParaRPr lang="en-US" b="1">
            <a:effectLst>
              <a:outerShdw blurRad="38100" dist="38100" dir="2700000" algn="tl">
                <a:srgbClr val="000000">
                  <a:alpha val="43137"/>
                </a:srgbClr>
              </a:outerShdw>
            </a:effectLst>
          </a:endParaRPr>
        </a:p>
      </dgm:t>
    </dgm:pt>
    <dgm:pt modelId="{7971537E-1B95-4C2F-8269-128C2EBEB4EB}" type="pres">
      <dgm:prSet presAssocID="{CD2ED028-EF8E-4139-9A1D-626833D8D0A1}" presName="composite" presStyleCnt="0">
        <dgm:presLayoutVars>
          <dgm:chMax val="1"/>
          <dgm:dir/>
          <dgm:resizeHandles val="exact"/>
        </dgm:presLayoutVars>
      </dgm:prSet>
      <dgm:spPr/>
      <dgm:t>
        <a:bodyPr/>
        <a:lstStyle/>
        <a:p>
          <a:endParaRPr lang="en-US"/>
        </a:p>
      </dgm:t>
    </dgm:pt>
    <dgm:pt modelId="{EC2CDD9D-734B-47D3-B841-AE7DEE89834A}" type="pres">
      <dgm:prSet presAssocID="{CD2ED028-EF8E-4139-9A1D-626833D8D0A1}" presName="radial" presStyleCnt="0">
        <dgm:presLayoutVars>
          <dgm:animLvl val="ctr"/>
        </dgm:presLayoutVars>
      </dgm:prSet>
      <dgm:spPr/>
    </dgm:pt>
    <dgm:pt modelId="{D9DA9FA2-E221-4B85-997A-146C652C1F3F}" type="pres">
      <dgm:prSet presAssocID="{1AA34308-BDB6-4DAC-9BA0-D8FD5B0D3314}" presName="centerShape" presStyleLbl="vennNode1" presStyleIdx="0" presStyleCnt="7"/>
      <dgm:spPr/>
      <dgm:t>
        <a:bodyPr/>
        <a:lstStyle/>
        <a:p>
          <a:endParaRPr lang="en-US"/>
        </a:p>
      </dgm:t>
    </dgm:pt>
    <dgm:pt modelId="{C4F4263B-28F0-4261-809A-322EF5019ABF}" type="pres">
      <dgm:prSet presAssocID="{D91335A0-F74B-4EFF-9EA3-F450A15C759B}" presName="node" presStyleLbl="vennNode1" presStyleIdx="1" presStyleCnt="7">
        <dgm:presLayoutVars>
          <dgm:bulletEnabled val="1"/>
        </dgm:presLayoutVars>
      </dgm:prSet>
      <dgm:spPr/>
      <dgm:t>
        <a:bodyPr/>
        <a:lstStyle/>
        <a:p>
          <a:endParaRPr lang="en-US"/>
        </a:p>
      </dgm:t>
    </dgm:pt>
    <dgm:pt modelId="{374027D1-C124-4967-A7ED-D3C18D991522}" type="pres">
      <dgm:prSet presAssocID="{CEB44639-9718-42A8-8415-6D4A0B230E10}" presName="node" presStyleLbl="vennNode1" presStyleIdx="2" presStyleCnt="7">
        <dgm:presLayoutVars>
          <dgm:bulletEnabled val="1"/>
        </dgm:presLayoutVars>
      </dgm:prSet>
      <dgm:spPr/>
      <dgm:t>
        <a:bodyPr/>
        <a:lstStyle/>
        <a:p>
          <a:endParaRPr lang="en-US"/>
        </a:p>
      </dgm:t>
    </dgm:pt>
    <dgm:pt modelId="{521C4B33-4EF0-49E0-8813-DB74AF560C82}" type="pres">
      <dgm:prSet presAssocID="{F2C2D3B4-86B2-4CD5-9383-0F57320E6E60}" presName="node" presStyleLbl="vennNode1" presStyleIdx="3" presStyleCnt="7">
        <dgm:presLayoutVars>
          <dgm:bulletEnabled val="1"/>
        </dgm:presLayoutVars>
      </dgm:prSet>
      <dgm:spPr/>
      <dgm:t>
        <a:bodyPr/>
        <a:lstStyle/>
        <a:p>
          <a:endParaRPr lang="en-US"/>
        </a:p>
      </dgm:t>
    </dgm:pt>
    <dgm:pt modelId="{2E41C6F1-5C3D-4DEF-B0E2-8F599DE140D9}" type="pres">
      <dgm:prSet presAssocID="{DF1F3C66-8933-430F-89EE-5B7DC2F07CD9}" presName="node" presStyleLbl="vennNode1" presStyleIdx="4" presStyleCnt="7">
        <dgm:presLayoutVars>
          <dgm:bulletEnabled val="1"/>
        </dgm:presLayoutVars>
      </dgm:prSet>
      <dgm:spPr/>
      <dgm:t>
        <a:bodyPr/>
        <a:lstStyle/>
        <a:p>
          <a:endParaRPr lang="en-US"/>
        </a:p>
      </dgm:t>
    </dgm:pt>
    <dgm:pt modelId="{4663E802-C410-4FC6-A2A7-44C3BFFE687D}" type="pres">
      <dgm:prSet presAssocID="{649FB526-8C35-4897-A92B-C50FDD487218}" presName="node" presStyleLbl="vennNode1" presStyleIdx="5" presStyleCnt="7">
        <dgm:presLayoutVars>
          <dgm:bulletEnabled val="1"/>
        </dgm:presLayoutVars>
      </dgm:prSet>
      <dgm:spPr/>
      <dgm:t>
        <a:bodyPr/>
        <a:lstStyle/>
        <a:p>
          <a:endParaRPr lang="en-US"/>
        </a:p>
      </dgm:t>
    </dgm:pt>
    <dgm:pt modelId="{FFC491BB-F29A-4EEC-B39E-3D80CA2D3A7A}" type="pres">
      <dgm:prSet presAssocID="{6916A539-8518-453B-A711-A49E357032A9}" presName="node" presStyleLbl="vennNode1" presStyleIdx="6" presStyleCnt="7">
        <dgm:presLayoutVars>
          <dgm:bulletEnabled val="1"/>
        </dgm:presLayoutVars>
      </dgm:prSet>
      <dgm:spPr/>
      <dgm:t>
        <a:bodyPr/>
        <a:lstStyle/>
        <a:p>
          <a:endParaRPr lang="en-US"/>
        </a:p>
      </dgm:t>
    </dgm:pt>
  </dgm:ptLst>
  <dgm:cxnLst>
    <dgm:cxn modelId="{20B2ED6B-9CA1-C445-B050-B58B4A919C81}" type="presOf" srcId="{CD2ED028-EF8E-4139-9A1D-626833D8D0A1}" destId="{7971537E-1B95-4C2F-8269-128C2EBEB4EB}" srcOrd="0" destOrd="0" presId="urn:microsoft.com/office/officeart/2005/8/layout/radial3"/>
    <dgm:cxn modelId="{E6895D14-23D7-C141-9113-68E17318C9CF}" type="presOf" srcId="{DF1F3C66-8933-430F-89EE-5B7DC2F07CD9}" destId="{2E41C6F1-5C3D-4DEF-B0E2-8F599DE140D9}" srcOrd="0" destOrd="0" presId="urn:microsoft.com/office/officeart/2005/8/layout/radial3"/>
    <dgm:cxn modelId="{103AAFFC-BC23-4A6A-81F2-389A69141F17}" srcId="{1AA34308-BDB6-4DAC-9BA0-D8FD5B0D3314}" destId="{D91335A0-F74B-4EFF-9EA3-F450A15C759B}" srcOrd="0" destOrd="0" parTransId="{7FE5FAD6-2047-473F-BBAF-F3A4AE642AF4}" sibTransId="{903E69E4-E799-4126-A65B-3457B9514702}"/>
    <dgm:cxn modelId="{22B285B2-692B-41FC-B1B3-948C75C970C2}" srcId="{CD2ED028-EF8E-4139-9A1D-626833D8D0A1}" destId="{1AA34308-BDB6-4DAC-9BA0-D8FD5B0D3314}" srcOrd="0" destOrd="0" parTransId="{D023ED00-2F36-4FC9-8C14-C31BCB5D0B9D}" sibTransId="{FBB07BB9-6547-4E1F-BAE6-851527E7E2EE}"/>
    <dgm:cxn modelId="{4F1DEA2E-2192-449D-8DDA-1CF4791EAA6F}" srcId="{1AA34308-BDB6-4DAC-9BA0-D8FD5B0D3314}" destId="{6916A539-8518-453B-A711-A49E357032A9}" srcOrd="5" destOrd="0" parTransId="{C2A57838-273E-4425-B9A0-32292D70FEB2}" sibTransId="{7B04D96E-DEEE-41D1-84B2-1CA5555E47A9}"/>
    <dgm:cxn modelId="{D582CE91-1878-154C-94B7-39EBBCB3DE57}" type="presOf" srcId="{D91335A0-F74B-4EFF-9EA3-F450A15C759B}" destId="{C4F4263B-28F0-4261-809A-322EF5019ABF}" srcOrd="0" destOrd="0" presId="urn:microsoft.com/office/officeart/2005/8/layout/radial3"/>
    <dgm:cxn modelId="{BDB43912-7426-E747-AB1E-9D0D113B1A09}" type="presOf" srcId="{649FB526-8C35-4897-A92B-C50FDD487218}" destId="{4663E802-C410-4FC6-A2A7-44C3BFFE687D}" srcOrd="0" destOrd="0" presId="urn:microsoft.com/office/officeart/2005/8/layout/radial3"/>
    <dgm:cxn modelId="{B5FDF1CF-897D-4793-9850-A4CCD8EAA044}" srcId="{1AA34308-BDB6-4DAC-9BA0-D8FD5B0D3314}" destId="{649FB526-8C35-4897-A92B-C50FDD487218}" srcOrd="4" destOrd="0" parTransId="{0A858505-813B-450E-9DA2-78D06CD9A29C}" sibTransId="{196BAC48-65CB-4550-8690-740596C49428}"/>
    <dgm:cxn modelId="{C73BEA51-7583-EA4D-9E1E-15A205994818}" type="presOf" srcId="{F2C2D3B4-86B2-4CD5-9383-0F57320E6E60}" destId="{521C4B33-4EF0-49E0-8813-DB74AF560C82}" srcOrd="0" destOrd="0" presId="urn:microsoft.com/office/officeart/2005/8/layout/radial3"/>
    <dgm:cxn modelId="{AF191E30-6319-4646-A4B6-CE3B1CDB2237}" srcId="{1AA34308-BDB6-4DAC-9BA0-D8FD5B0D3314}" destId="{DF1F3C66-8933-430F-89EE-5B7DC2F07CD9}" srcOrd="3" destOrd="0" parTransId="{C16BD276-9D2B-427A-8385-7FB621F9BFCA}" sibTransId="{E1B09E47-8800-4936-B9B8-8D1B6F7EAD6F}"/>
    <dgm:cxn modelId="{E013795C-AF9C-3347-B80C-9BF72AD2B3F1}" type="presOf" srcId="{6916A539-8518-453B-A711-A49E357032A9}" destId="{FFC491BB-F29A-4EEC-B39E-3D80CA2D3A7A}" srcOrd="0" destOrd="0" presId="urn:microsoft.com/office/officeart/2005/8/layout/radial3"/>
    <dgm:cxn modelId="{ECF4E36D-820A-F444-ACDD-34C3DD6676C0}" type="presOf" srcId="{1AA34308-BDB6-4DAC-9BA0-D8FD5B0D3314}" destId="{D9DA9FA2-E221-4B85-997A-146C652C1F3F}" srcOrd="0" destOrd="0" presId="urn:microsoft.com/office/officeart/2005/8/layout/radial3"/>
    <dgm:cxn modelId="{4A50F8C9-A42C-4349-A3DA-C6BE957F25B0}" srcId="{1AA34308-BDB6-4DAC-9BA0-D8FD5B0D3314}" destId="{CEB44639-9718-42A8-8415-6D4A0B230E10}" srcOrd="1" destOrd="0" parTransId="{6A2DCA2F-27A6-4E1F-AA90-6D32A1F51EA8}" sibTransId="{C6FB88C4-4B5C-4359-87CA-DE1698642C0D}"/>
    <dgm:cxn modelId="{84EC6AE8-3259-4CA4-BC31-9DCBE66CD44E}" srcId="{1AA34308-BDB6-4DAC-9BA0-D8FD5B0D3314}" destId="{F2C2D3B4-86B2-4CD5-9383-0F57320E6E60}" srcOrd="2" destOrd="0" parTransId="{F19F2882-3D73-4248-8598-80F9FC7E4A86}" sibTransId="{8ABEE4CA-F169-4EA5-AF8A-C7E0E9AF900F}"/>
    <dgm:cxn modelId="{73E2A0A1-43F2-2F42-8AA7-6A337700E74D}" type="presOf" srcId="{CEB44639-9718-42A8-8415-6D4A0B230E10}" destId="{374027D1-C124-4967-A7ED-D3C18D991522}" srcOrd="0" destOrd="0" presId="urn:microsoft.com/office/officeart/2005/8/layout/radial3"/>
    <dgm:cxn modelId="{AD236816-347C-694B-83E7-883EDCF434B8}" type="presParOf" srcId="{7971537E-1B95-4C2F-8269-128C2EBEB4EB}" destId="{EC2CDD9D-734B-47D3-B841-AE7DEE89834A}" srcOrd="0" destOrd="0" presId="urn:microsoft.com/office/officeart/2005/8/layout/radial3"/>
    <dgm:cxn modelId="{3EB84AA1-6BB9-6A42-9A3E-C50B5B53B77A}" type="presParOf" srcId="{EC2CDD9D-734B-47D3-B841-AE7DEE89834A}" destId="{D9DA9FA2-E221-4B85-997A-146C652C1F3F}" srcOrd="0" destOrd="0" presId="urn:microsoft.com/office/officeart/2005/8/layout/radial3"/>
    <dgm:cxn modelId="{7B2C537E-F7D0-0A49-BC25-D993CDB31EA5}" type="presParOf" srcId="{EC2CDD9D-734B-47D3-B841-AE7DEE89834A}" destId="{C4F4263B-28F0-4261-809A-322EF5019ABF}" srcOrd="1" destOrd="0" presId="urn:microsoft.com/office/officeart/2005/8/layout/radial3"/>
    <dgm:cxn modelId="{823C9148-2648-B24B-9A9C-84AA4BA6C304}" type="presParOf" srcId="{EC2CDD9D-734B-47D3-B841-AE7DEE89834A}" destId="{374027D1-C124-4967-A7ED-D3C18D991522}" srcOrd="2" destOrd="0" presId="urn:microsoft.com/office/officeart/2005/8/layout/radial3"/>
    <dgm:cxn modelId="{12A748E0-D1C2-0B43-8354-F988C4BD5F65}" type="presParOf" srcId="{EC2CDD9D-734B-47D3-B841-AE7DEE89834A}" destId="{521C4B33-4EF0-49E0-8813-DB74AF560C82}" srcOrd="3" destOrd="0" presId="urn:microsoft.com/office/officeart/2005/8/layout/radial3"/>
    <dgm:cxn modelId="{690A0F3F-A0EF-B74D-8D45-5ABD84209E69}" type="presParOf" srcId="{EC2CDD9D-734B-47D3-B841-AE7DEE89834A}" destId="{2E41C6F1-5C3D-4DEF-B0E2-8F599DE140D9}" srcOrd="4" destOrd="0" presId="urn:microsoft.com/office/officeart/2005/8/layout/radial3"/>
    <dgm:cxn modelId="{C82C35E6-0B12-B147-BE8F-6C2815B590B5}" type="presParOf" srcId="{EC2CDD9D-734B-47D3-B841-AE7DEE89834A}" destId="{4663E802-C410-4FC6-A2A7-44C3BFFE687D}" srcOrd="5" destOrd="0" presId="urn:microsoft.com/office/officeart/2005/8/layout/radial3"/>
    <dgm:cxn modelId="{DFCE4010-6975-8348-825A-7899F07D3BB2}" type="presParOf" srcId="{EC2CDD9D-734B-47D3-B841-AE7DEE89834A}" destId="{FFC491BB-F29A-4EEC-B39E-3D80CA2D3A7A}"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5AE4D-8092-4419-BA01-6B94F8F91A9F}">
      <dsp:nvSpPr>
        <dsp:cNvPr id="0" name=""/>
        <dsp:cNvSpPr/>
      </dsp:nvSpPr>
      <dsp:spPr>
        <a:xfrm>
          <a:off x="3085113" y="0"/>
          <a:ext cx="2668972" cy="1771645"/>
        </a:xfrm>
        <a:prstGeom prst="trapezoid">
          <a:avLst>
            <a:gd name="adj" fmla="val 75325"/>
          </a:avLst>
        </a:prstGeom>
        <a:solidFill>
          <a:srgbClr val="00FFFF"/>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b="1" kern="1200" dirty="0" smtClean="0"/>
        </a:p>
        <a:p>
          <a:pPr lvl="0" algn="ctr" defTabSz="1600200">
            <a:lnSpc>
              <a:spcPct val="90000"/>
            </a:lnSpc>
            <a:spcBef>
              <a:spcPct val="0"/>
            </a:spcBef>
            <a:spcAft>
              <a:spcPct val="35000"/>
            </a:spcAft>
          </a:pPr>
          <a:r>
            <a:rPr lang="en-US" sz="3600" b="1" kern="1200" dirty="0" smtClean="0">
              <a:solidFill>
                <a:srgbClr val="3333CC"/>
              </a:solidFill>
            </a:rPr>
            <a:t>ACT</a:t>
          </a:r>
          <a:endParaRPr lang="en-US" sz="3600" b="1" kern="1200" dirty="0">
            <a:solidFill>
              <a:srgbClr val="3333CC"/>
            </a:solidFill>
          </a:endParaRPr>
        </a:p>
      </dsp:txBody>
      <dsp:txXfrm>
        <a:off x="3085113" y="0"/>
        <a:ext cx="2668972" cy="1771645"/>
      </dsp:txXfrm>
    </dsp:sp>
    <dsp:sp modelId="{591952D0-A4A7-476B-99A6-A3FA3697A245}">
      <dsp:nvSpPr>
        <dsp:cNvPr id="0" name=""/>
        <dsp:cNvSpPr/>
      </dsp:nvSpPr>
      <dsp:spPr>
        <a:xfrm>
          <a:off x="2056742" y="1771645"/>
          <a:ext cx="4725715" cy="1365251"/>
        </a:xfrm>
        <a:prstGeom prst="trapezoid">
          <a:avLst>
            <a:gd name="adj" fmla="val 75325"/>
          </a:avLst>
        </a:prstGeom>
        <a:solidFill>
          <a:srgbClr val="FF66FF"/>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smtClean="0"/>
            <a:t>Behavior Analysis </a:t>
          </a:r>
          <a:r>
            <a:rPr lang="en-US" sz="3100" b="1" kern="1200" dirty="0" smtClean="0">
              <a:solidFill>
                <a:srgbClr val="6600CC"/>
              </a:solidFill>
            </a:rPr>
            <a:t>(ABCs)</a:t>
          </a:r>
        </a:p>
      </dsp:txBody>
      <dsp:txXfrm>
        <a:off x="2883742" y="1771645"/>
        <a:ext cx="3071714" cy="1365251"/>
      </dsp:txXfrm>
    </dsp:sp>
    <dsp:sp modelId="{F32A2B0E-6798-4623-A49D-C2C1F716F0A3}">
      <dsp:nvSpPr>
        <dsp:cNvPr id="0" name=""/>
        <dsp:cNvSpPr/>
      </dsp:nvSpPr>
      <dsp:spPr>
        <a:xfrm>
          <a:off x="1028371" y="3136897"/>
          <a:ext cx="6782457" cy="1365251"/>
        </a:xfrm>
        <a:prstGeom prst="trapezoid">
          <a:avLst>
            <a:gd name="adj" fmla="val 75325"/>
          </a:avLst>
        </a:prstGeom>
        <a:solidFill>
          <a:srgbClr val="FFC000"/>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smtClean="0"/>
            <a:t>Relational Frame Theory </a:t>
          </a:r>
          <a:r>
            <a:rPr lang="en-US" sz="3100" b="1" kern="1200" dirty="0" smtClean="0">
              <a:solidFill>
                <a:srgbClr val="6600CC"/>
              </a:solidFill>
            </a:rPr>
            <a:t>(Learning, Language, Rules of Behavior)</a:t>
          </a:r>
          <a:endParaRPr lang="en-US" sz="3100" b="1" kern="1200" dirty="0">
            <a:solidFill>
              <a:srgbClr val="6600CC"/>
            </a:solidFill>
          </a:endParaRPr>
        </a:p>
      </dsp:txBody>
      <dsp:txXfrm>
        <a:off x="2215301" y="3136897"/>
        <a:ext cx="4408597" cy="1365251"/>
      </dsp:txXfrm>
    </dsp:sp>
    <dsp:sp modelId="{57FE5F8B-BC71-4FBD-8320-BF34A6C79052}">
      <dsp:nvSpPr>
        <dsp:cNvPr id="0" name=""/>
        <dsp:cNvSpPr/>
      </dsp:nvSpPr>
      <dsp:spPr>
        <a:xfrm>
          <a:off x="0" y="4502148"/>
          <a:ext cx="8839200" cy="1365251"/>
        </a:xfrm>
        <a:prstGeom prst="trapezoid">
          <a:avLst>
            <a:gd name="adj" fmla="val 75325"/>
          </a:avLst>
        </a:prstGeom>
        <a:solidFill>
          <a:srgbClr val="33CC33"/>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t>Contextual Functionalism</a:t>
          </a:r>
        </a:p>
        <a:p>
          <a:pPr lvl="0" algn="ctr" defTabSz="1333500">
            <a:lnSpc>
              <a:spcPct val="90000"/>
            </a:lnSpc>
            <a:spcBef>
              <a:spcPct val="0"/>
            </a:spcBef>
            <a:spcAft>
              <a:spcPct val="35000"/>
            </a:spcAft>
          </a:pPr>
          <a:r>
            <a:rPr lang="en-US" sz="3000" b="1" kern="1200" dirty="0" smtClean="0">
              <a:solidFill>
                <a:srgbClr val="6600CC"/>
              </a:solidFill>
            </a:rPr>
            <a:t>(Context, Workability)</a:t>
          </a:r>
          <a:endParaRPr lang="en-US" sz="3000" b="1" kern="1200" dirty="0">
            <a:solidFill>
              <a:srgbClr val="6600CC"/>
            </a:solidFill>
          </a:endParaRPr>
        </a:p>
      </dsp:txBody>
      <dsp:txXfrm>
        <a:off x="1546859" y="4502148"/>
        <a:ext cx="5745480" cy="1365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A9FA2-E221-4B85-997A-146C652C1F3F}">
      <dsp:nvSpPr>
        <dsp:cNvPr id="0" name=""/>
        <dsp:cNvSpPr/>
      </dsp:nvSpPr>
      <dsp:spPr>
        <a:xfrm>
          <a:off x="2762845" y="1391245"/>
          <a:ext cx="3465909" cy="3465909"/>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effectLst>
                <a:outerShdw blurRad="38100" dist="38100" dir="2700000" algn="tl">
                  <a:srgbClr val="000000">
                    <a:alpha val="43137"/>
                  </a:srgbClr>
                </a:outerShdw>
              </a:effectLst>
            </a:rPr>
            <a:t>Organizational Flexibility Meets            Elinor Ostrom</a:t>
          </a:r>
          <a:endParaRPr lang="en-US" sz="3000" b="1" kern="1200" dirty="0">
            <a:effectLst>
              <a:outerShdw blurRad="38100" dist="38100" dir="2700000" algn="tl">
                <a:srgbClr val="000000">
                  <a:alpha val="43137"/>
                </a:srgbClr>
              </a:outerShdw>
            </a:effectLst>
          </a:endParaRPr>
        </a:p>
      </dsp:txBody>
      <dsp:txXfrm>
        <a:off x="3270416" y="1898816"/>
        <a:ext cx="2450767" cy="2450767"/>
      </dsp:txXfrm>
    </dsp:sp>
    <dsp:sp modelId="{C4F4263B-28F0-4261-809A-322EF5019ABF}">
      <dsp:nvSpPr>
        <dsp:cNvPr id="0" name=""/>
        <dsp:cNvSpPr/>
      </dsp:nvSpPr>
      <dsp:spPr>
        <a:xfrm>
          <a:off x="3629322" y="618"/>
          <a:ext cx="1732954" cy="1732954"/>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effectLst>
                <a:outerShdw blurRad="38100" dist="38100" dir="2700000" algn="tl">
                  <a:srgbClr val="000000">
                    <a:alpha val="43137"/>
                  </a:srgbClr>
                </a:outerShdw>
              </a:effectLst>
            </a:rPr>
            <a:t>Good Monitoring / Flexible Attending</a:t>
          </a:r>
          <a:endParaRPr lang="en-US" sz="1700" b="1" kern="1200" dirty="0">
            <a:effectLst>
              <a:outerShdw blurRad="38100" dist="38100" dir="2700000" algn="tl">
                <a:srgbClr val="000000">
                  <a:alpha val="43137"/>
                </a:srgbClr>
              </a:outerShdw>
            </a:effectLst>
          </a:endParaRPr>
        </a:p>
      </dsp:txBody>
      <dsp:txXfrm>
        <a:off x="3883107" y="254403"/>
        <a:ext cx="1225384" cy="1225384"/>
      </dsp:txXfrm>
    </dsp:sp>
    <dsp:sp modelId="{374027D1-C124-4967-A7ED-D3C18D991522}">
      <dsp:nvSpPr>
        <dsp:cNvPr id="0" name=""/>
        <dsp:cNvSpPr/>
      </dsp:nvSpPr>
      <dsp:spPr>
        <a:xfrm>
          <a:off x="5584032" y="1129170"/>
          <a:ext cx="1732954" cy="1732954"/>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effectLst>
                <a:outerShdw blurRad="38100" dist="38100" dir="2700000" algn="tl">
                  <a:srgbClr val="000000">
                    <a:alpha val="43137"/>
                  </a:srgbClr>
                </a:outerShdw>
              </a:effectLst>
            </a:rPr>
            <a:t>Clear Values and Goals / Chosen by Group</a:t>
          </a:r>
          <a:endParaRPr lang="en-US" sz="1700" b="1" kern="1200" dirty="0">
            <a:effectLst>
              <a:outerShdw blurRad="38100" dist="38100" dir="2700000" algn="tl">
                <a:srgbClr val="000000">
                  <a:alpha val="43137"/>
                </a:srgbClr>
              </a:outerShdw>
            </a:effectLst>
          </a:endParaRPr>
        </a:p>
      </dsp:txBody>
      <dsp:txXfrm>
        <a:off x="5837817" y="1382955"/>
        <a:ext cx="1225384" cy="1225384"/>
      </dsp:txXfrm>
    </dsp:sp>
    <dsp:sp modelId="{521C4B33-4EF0-49E0-8813-DB74AF560C82}">
      <dsp:nvSpPr>
        <dsp:cNvPr id="0" name=""/>
        <dsp:cNvSpPr/>
      </dsp:nvSpPr>
      <dsp:spPr>
        <a:xfrm>
          <a:off x="5584032" y="3386274"/>
          <a:ext cx="1732954" cy="1732954"/>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effectLst>
                <a:outerShdw blurRad="38100" dist="38100" dir="2700000" algn="tl">
                  <a:srgbClr val="000000">
                    <a:alpha val="43137"/>
                  </a:srgbClr>
                </a:outerShdw>
              </a:effectLst>
            </a:rPr>
            <a:t>Active Steps Linked to Values and Goals</a:t>
          </a:r>
          <a:endParaRPr lang="en-US" sz="1700" b="1" kern="1200" dirty="0">
            <a:effectLst>
              <a:outerShdw blurRad="38100" dist="38100" dir="2700000" algn="tl">
                <a:srgbClr val="000000">
                  <a:alpha val="43137"/>
                </a:srgbClr>
              </a:outerShdw>
            </a:effectLst>
          </a:endParaRPr>
        </a:p>
      </dsp:txBody>
      <dsp:txXfrm>
        <a:off x="5837817" y="3640059"/>
        <a:ext cx="1225384" cy="1225384"/>
      </dsp:txXfrm>
    </dsp:sp>
    <dsp:sp modelId="{2E41C6F1-5C3D-4DEF-B0E2-8F599DE140D9}">
      <dsp:nvSpPr>
        <dsp:cNvPr id="0" name=""/>
        <dsp:cNvSpPr/>
      </dsp:nvSpPr>
      <dsp:spPr>
        <a:xfrm>
          <a:off x="3629322" y="4514826"/>
          <a:ext cx="1732954" cy="1732954"/>
        </a:xfrm>
        <a:prstGeom prst="ellipse">
          <a:avLst/>
        </a:prstGeom>
        <a:solidFill>
          <a:schemeClr val="accent6">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Aware of Perspective/ Context and that of  Others</a:t>
          </a:r>
          <a:endParaRPr lang="en-US" sz="1600" b="1" kern="1200" dirty="0">
            <a:effectLst>
              <a:outerShdw blurRad="38100" dist="38100" dir="2700000" algn="tl">
                <a:srgbClr val="000000">
                  <a:alpha val="43137"/>
                </a:srgbClr>
              </a:outerShdw>
            </a:effectLst>
          </a:endParaRPr>
        </a:p>
      </dsp:txBody>
      <dsp:txXfrm>
        <a:off x="3883107" y="4768611"/>
        <a:ext cx="1225384" cy="1225384"/>
      </dsp:txXfrm>
    </dsp:sp>
    <dsp:sp modelId="{4663E802-C410-4FC6-A2A7-44C3BFFE687D}">
      <dsp:nvSpPr>
        <dsp:cNvPr id="0" name=""/>
        <dsp:cNvSpPr/>
      </dsp:nvSpPr>
      <dsp:spPr>
        <a:xfrm>
          <a:off x="1674613" y="3386274"/>
          <a:ext cx="1732954" cy="1732954"/>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Multiple Views, Filtered by Workability</a:t>
          </a:r>
          <a:endParaRPr lang="en-US" sz="1600" b="1" kern="1200" dirty="0">
            <a:effectLst>
              <a:outerShdw blurRad="38100" dist="38100" dir="2700000" algn="tl">
                <a:srgbClr val="000000">
                  <a:alpha val="43137"/>
                </a:srgbClr>
              </a:outerShdw>
            </a:effectLst>
          </a:endParaRPr>
        </a:p>
      </dsp:txBody>
      <dsp:txXfrm>
        <a:off x="1928398" y="3640059"/>
        <a:ext cx="1225384" cy="1225384"/>
      </dsp:txXfrm>
    </dsp:sp>
    <dsp:sp modelId="{FFC491BB-F29A-4EEC-B39E-3D80CA2D3A7A}">
      <dsp:nvSpPr>
        <dsp:cNvPr id="0" name=""/>
        <dsp:cNvSpPr/>
      </dsp:nvSpPr>
      <dsp:spPr>
        <a:xfrm>
          <a:off x="1674613" y="1129170"/>
          <a:ext cx="1732954" cy="1732954"/>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Openness to Distress, Problems, Conflict</a:t>
          </a:r>
          <a:endParaRPr lang="en-US" sz="1600" b="1" kern="1200" dirty="0">
            <a:effectLst>
              <a:outerShdw blurRad="38100" dist="38100" dir="2700000" algn="tl">
                <a:srgbClr val="000000">
                  <a:alpha val="43137"/>
                </a:srgbClr>
              </a:outerShdw>
            </a:effectLst>
          </a:endParaRPr>
        </a:p>
      </dsp:txBody>
      <dsp:txXfrm>
        <a:off x="1928398" y="1382955"/>
        <a:ext cx="1225384" cy="122538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ED3BC0-5A89-3B41-A523-58D06A20030B}" type="datetimeFigureOut">
              <a:rPr lang="en-US" smtClean="0"/>
              <a:t>6/17/16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7F3783-47E9-2F43-B389-50C21BE90F42}" type="slidenum">
              <a:rPr lang="en-US" smtClean="0"/>
              <a:t>‹#›</a:t>
            </a:fld>
            <a:endParaRPr lang="en-US"/>
          </a:p>
        </p:txBody>
      </p:sp>
    </p:spTree>
    <p:extLst>
      <p:ext uri="{BB962C8B-B14F-4D97-AF65-F5344CB8AC3E}">
        <p14:creationId xmlns:p14="http://schemas.microsoft.com/office/powerpoint/2010/main" val="81596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Kate introduces</a:t>
            </a:r>
            <a:r>
              <a:rPr lang="en-US" b="1" baseline="0" dirty="0" smtClean="0"/>
              <a:t> Patti &amp; Dr. Gould</a:t>
            </a:r>
            <a:endParaRPr lang="en-US" dirty="0" smtClean="0"/>
          </a:p>
          <a:p>
            <a:r>
              <a:rPr lang="en-US" dirty="0" smtClean="0"/>
              <a:t>Patricia J. Robinson, PhD, has explored integrated care from the perspective of a clinician, researcher, trainer, and health care consultant for over twenty years. Dr. Robinson has worked on behavioral health integration with providers across the country including the HRSA Bureau of Primary Care, the U.S. Air Force and U.S. Navy, Kaiser Permanente, and many city and county health departments. She is an author of numerous articles and book chapters and has published six books, including Real Behavior Change in Primary Care: Improving Patient Outcomes and Increasing Job Satisfaction (New Harbinger, 2010), Behavioral Consultation and Primary Care: A Guide to Integrating Services (with Jeffrey T. Reiter) (Springer, 2007), and Brief Interventions for Radical Change: Principles and Practice of Focused Acceptance and Commitment Therapy (New Harbinger, 2012).</a:t>
            </a:r>
          </a:p>
          <a:p>
            <a:endParaRPr lang="en-US" dirty="0" smtClean="0"/>
          </a:p>
        </p:txBody>
      </p:sp>
      <p:sp>
        <p:nvSpPr>
          <p:cNvPr id="4" name="Slide Number Placeholder 3"/>
          <p:cNvSpPr>
            <a:spLocks noGrp="1"/>
          </p:cNvSpPr>
          <p:nvPr>
            <p:ph type="sldNum" sz="quarter" idx="10"/>
          </p:nvPr>
        </p:nvSpPr>
        <p:spPr/>
        <p:txBody>
          <a:bodyPr/>
          <a:lstStyle/>
          <a:p>
            <a:fld id="{D9C53C36-68E9-4193-BA9C-80588C7BB85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with</a:t>
            </a:r>
            <a:r>
              <a:rPr lang="en-US" baseline="0" dirty="0" smtClean="0"/>
              <a:t> your partner: What is your gift? Who gave it to you? Who do you give it to? </a:t>
            </a:r>
            <a:endParaRPr lang="en-US" dirty="0"/>
          </a:p>
        </p:txBody>
      </p:sp>
      <p:sp>
        <p:nvSpPr>
          <p:cNvPr id="4" name="Slide Number Placeholder 3"/>
          <p:cNvSpPr>
            <a:spLocks noGrp="1"/>
          </p:cNvSpPr>
          <p:nvPr>
            <p:ph type="sldNum" sz="quarter" idx="10"/>
          </p:nvPr>
        </p:nvSpPr>
        <p:spPr/>
        <p:txBody>
          <a:bodyPr/>
          <a:lstStyle/>
          <a:p>
            <a:fld id="{20C09A3D-6AD8-214E-8862-F5C7F0122113}" type="slidenum">
              <a:rPr lang="en-US" smtClean="0"/>
              <a:t>30</a:t>
            </a:fld>
            <a:endParaRPr lang="en-US" dirty="0"/>
          </a:p>
        </p:txBody>
      </p:sp>
    </p:spTree>
    <p:extLst>
      <p:ext uri="{BB962C8B-B14F-4D97-AF65-F5344CB8AC3E}">
        <p14:creationId xmlns:p14="http://schemas.microsoft.com/office/powerpoint/2010/main" val="2290010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Spirit: </a:t>
            </a:r>
            <a:endParaRPr lang="en-US" dirty="0"/>
          </a:p>
        </p:txBody>
      </p:sp>
      <p:sp>
        <p:nvSpPr>
          <p:cNvPr id="4" name="Slide Number Placeholder 3"/>
          <p:cNvSpPr>
            <a:spLocks noGrp="1"/>
          </p:cNvSpPr>
          <p:nvPr>
            <p:ph type="sldNum" sz="quarter" idx="10"/>
          </p:nvPr>
        </p:nvSpPr>
        <p:spPr/>
        <p:txBody>
          <a:bodyPr/>
          <a:lstStyle/>
          <a:p>
            <a:fld id="{20C09A3D-6AD8-214E-8862-F5C7F0122113}" type="slidenum">
              <a:rPr lang="en-US" smtClean="0"/>
              <a:t>31</a:t>
            </a:fld>
            <a:endParaRPr lang="en-US" dirty="0"/>
          </a:p>
        </p:txBody>
      </p:sp>
    </p:spTree>
    <p:extLst>
      <p:ext uri="{BB962C8B-B14F-4D97-AF65-F5344CB8AC3E}">
        <p14:creationId xmlns:p14="http://schemas.microsoft.com/office/powerpoint/2010/main" val="3827571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Implement these principles and the impact on children – even children growing up in challenging environments – is immediate (days and weeks not months); See study on putting small groups of middle schoolers in charge / / / is with slides about the camilion: Principle: If you want to change the way a camillion looks, do you change it’s background or do something else?</a:t>
            </a:r>
          </a:p>
          <a:p>
            <a:r>
              <a:rPr lang="en-US" sz="1200" kern="1200" dirty="0" smtClean="0">
                <a:solidFill>
                  <a:schemeClr val="tx1"/>
                </a:solidFill>
                <a:effectLst/>
                <a:latin typeface="+mn-lt"/>
                <a:ea typeface="+mn-ea"/>
                <a:cs typeface="+mn-cs"/>
              </a:rPr>
              <a:t>Multilevel Selection and the Invisible Hand</a:t>
            </a:r>
          </a:p>
          <a:p>
            <a:r>
              <a:rPr lang="en-US" sz="1200" kern="1200" dirty="0" smtClean="0">
                <a:solidFill>
                  <a:schemeClr val="tx1"/>
                </a:solidFill>
                <a:effectLst/>
                <a:latin typeface="+mn-lt"/>
                <a:ea typeface="+mn-ea"/>
                <a:cs typeface="+mn-cs"/>
              </a:rPr>
              <a:t>If you only care for family and not for tribe, a problem</a:t>
            </a:r>
          </a:p>
          <a:p>
            <a:r>
              <a:rPr lang="en-US" sz="1200" kern="1200" dirty="0" smtClean="0">
                <a:solidFill>
                  <a:schemeClr val="tx1"/>
                </a:solidFill>
                <a:effectLst/>
                <a:latin typeface="+mn-lt"/>
                <a:ea typeface="+mn-ea"/>
                <a:cs typeface="+mn-cs"/>
              </a:rPr>
              <a:t>If you only care for tribe and not for family, a problem</a:t>
            </a:r>
          </a:p>
          <a:p>
            <a:r>
              <a:rPr lang="en-US" sz="1200" kern="1200" dirty="0" smtClean="0">
                <a:solidFill>
                  <a:schemeClr val="tx1"/>
                </a:solidFill>
                <a:effectLst/>
                <a:latin typeface="+mn-lt"/>
                <a:ea typeface="+mn-ea"/>
                <a:cs typeface="+mn-cs"/>
              </a:rPr>
              <a:t>Good parent duck in a new environment – not “bad parenting” just not prepared for the new environment</a:t>
            </a:r>
          </a:p>
          <a:p>
            <a:r>
              <a:rPr lang="en-US" sz="1200" kern="1200" dirty="0" smtClean="0">
                <a:solidFill>
                  <a:schemeClr val="tx1"/>
                </a:solidFill>
                <a:effectLst/>
                <a:latin typeface="+mn-lt"/>
                <a:ea typeface="+mn-ea"/>
                <a:cs typeface="+mn-cs"/>
              </a:rPr>
              <a:t>Evolution only prepares folks for past environments not future</a:t>
            </a:r>
          </a:p>
          <a:p>
            <a:r>
              <a:rPr lang="en-US" sz="1200" kern="1200" dirty="0" smtClean="0">
                <a:solidFill>
                  <a:schemeClr val="tx1"/>
                </a:solidFill>
                <a:effectLst/>
                <a:latin typeface="+mn-lt"/>
                <a:ea typeface="+mn-ea"/>
                <a:cs typeface="+mn-cs"/>
              </a:rPr>
              <a:t>Duck with babies crossing a grate</a:t>
            </a:r>
          </a:p>
          <a:p>
            <a:r>
              <a:rPr lang="en-US" sz="1200" kern="1200" dirty="0" smtClean="0">
                <a:solidFill>
                  <a:schemeClr val="tx1"/>
                </a:solidFill>
                <a:effectLst/>
                <a:latin typeface="+mn-lt"/>
                <a:ea typeface="+mn-ea"/>
                <a:cs typeface="+mn-cs"/>
              </a:rPr>
              <a:t>Examples of evolutionary mismatch: diet ,exercise, immune system dysfunction, our built environment, our society mechanism of social learning, and culture transmission (result is practices that work but don’t spread)</a:t>
            </a:r>
          </a:p>
          <a:p>
            <a:r>
              <a:rPr lang="en-US" sz="1200" kern="1200" dirty="0" smtClean="0">
                <a:solidFill>
                  <a:schemeClr val="tx1"/>
                </a:solidFill>
                <a:effectLst/>
                <a:latin typeface="+mn-lt"/>
                <a:ea typeface="+mn-ea"/>
                <a:cs typeface="+mn-cs"/>
              </a:rPr>
              <a:t>Polycentric: </a:t>
            </a:r>
            <a:r>
              <a:rPr lang="en-US" sz="1200" kern="1200" dirty="0" smtClean="0">
                <a:solidFill>
                  <a:schemeClr val="tx1"/>
                </a:solidFill>
                <a:latin typeface="+mn-lt"/>
                <a:ea typeface="+mn-ea"/>
                <a:cs typeface="+mn-cs"/>
              </a:rPr>
              <a:t>having many centers, especially of power or importance: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C09A3D-6AD8-214E-8862-F5C7F0122113}" type="slidenum">
              <a:rPr lang="en-US" smtClean="0"/>
              <a:t>33</a:t>
            </a:fld>
            <a:endParaRPr lang="en-US" dirty="0"/>
          </a:p>
        </p:txBody>
      </p:sp>
    </p:spTree>
    <p:extLst>
      <p:ext uri="{BB962C8B-B14F-4D97-AF65-F5344CB8AC3E}">
        <p14:creationId xmlns:p14="http://schemas.microsoft.com/office/powerpoint/2010/main" val="107152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Slide Image Placeholder 1"/>
          <p:cNvSpPr>
            <a:spLocks noGrp="1" noRot="1" noChangeAspect="1"/>
          </p:cNvSpPr>
          <p:nvPr>
            <p:ph type="sldImg"/>
          </p:nvPr>
        </p:nvSpPr>
        <p:spPr>
          <a:ln/>
        </p:spPr>
      </p:sp>
      <p:sp>
        <p:nvSpPr>
          <p:cNvPr id="344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3440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927876-22AF-124C-8DD9-D34CD0028ABF}" type="slidenum">
              <a:rPr lang="en-US" sz="1200">
                <a:solidFill>
                  <a:prstClr val="black"/>
                </a:solidFill>
              </a:rPr>
              <a:pPr eaLnBrk="1" hangingPunct="1"/>
              <a:t>34</a:t>
            </a:fld>
            <a:endParaRPr lang="en-US" sz="1200"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09A3D-6AD8-214E-8862-F5C7F0122113}" type="slidenum">
              <a:rPr lang="en-US" smtClean="0"/>
              <a:t>35</a:t>
            </a:fld>
            <a:endParaRPr lang="en-US" dirty="0"/>
          </a:p>
        </p:txBody>
      </p:sp>
    </p:spTree>
    <p:extLst>
      <p:ext uri="{BB962C8B-B14F-4D97-AF65-F5344CB8AC3E}">
        <p14:creationId xmlns:p14="http://schemas.microsoft.com/office/powerpoint/2010/main" val="256102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B38C22-342A-1A41-9B36-89F4350C66A8}" type="slidenum">
              <a:rPr lang="en-US" smtClean="0"/>
              <a:pPr>
                <a:defRPr/>
              </a:pPr>
              <a:t>41</a:t>
            </a:fld>
            <a:endParaRPr lang="en-US" dirty="0"/>
          </a:p>
        </p:txBody>
      </p:sp>
    </p:spTree>
    <p:extLst>
      <p:ext uri="{BB962C8B-B14F-4D97-AF65-F5344CB8AC3E}">
        <p14:creationId xmlns:p14="http://schemas.microsoft.com/office/powerpoint/2010/main" val="143219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Deb</a:t>
            </a:r>
            <a:r>
              <a:rPr lang="en-US" baseline="0" dirty="0" smtClean="0"/>
              <a:t> - </a:t>
            </a:r>
            <a:r>
              <a:rPr lang="en-US" dirty="0" smtClean="0"/>
              <a:t>Jennifer</a:t>
            </a:r>
            <a:r>
              <a:rPr lang="en-US" baseline="0" dirty="0" smtClean="0"/>
              <a:t> Gregg – CHC; Jonathan Bricker – Seattle, telephone and web-based. Anyone interested in being involved in research in ACT in your clinic let us know.</a:t>
            </a:r>
          </a:p>
          <a:p>
            <a:endParaRPr lang="en-US" baseline="0" dirty="0" smtClean="0"/>
          </a:p>
          <a:p>
            <a:r>
              <a:rPr lang="en-US" baseline="0" dirty="0" smtClean="0"/>
              <a:t>2 minutes </a:t>
            </a:r>
            <a:endParaRPr lang="en-US" dirty="0"/>
          </a:p>
        </p:txBody>
      </p:sp>
    </p:spTree>
    <p:extLst>
      <p:ext uri="{BB962C8B-B14F-4D97-AF65-F5344CB8AC3E}">
        <p14:creationId xmlns:p14="http://schemas.microsoft.com/office/powerpoint/2010/main" val="80732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93" indent="-342893" defTabSz="914381">
              <a:spcBef>
                <a:spcPct val="20000"/>
              </a:spcBef>
              <a:defRPr/>
            </a:pPr>
            <a:r>
              <a:rPr lang="en-US" b="1" baseline="0" dirty="0" smtClean="0"/>
              <a:t>Patti - </a:t>
            </a:r>
            <a:r>
              <a:rPr lang="en-US" baseline="0" dirty="0" smtClean="0"/>
              <a:t>Strong Theoretical basis – 20 years of research in mental, behavioral health, physical rehab and more recently in medical settings. </a:t>
            </a:r>
            <a:r>
              <a:rPr lang="en-US" dirty="0" smtClean="0"/>
              <a:t>ACT is the technology</a:t>
            </a:r>
            <a:r>
              <a:rPr lang="en-US" baseline="0" dirty="0" smtClean="0"/>
              <a:t> that comes from Relational Frame Theory and Contextual Functionalist philosophy, grounded in a school of psychology of Behavior Analysis.</a:t>
            </a:r>
          </a:p>
          <a:p>
            <a:pPr marL="342893" indent="-342893" defTabSz="914381">
              <a:spcBef>
                <a:spcPct val="20000"/>
              </a:spcBef>
              <a:defRPr/>
            </a:pPr>
            <a:endParaRPr lang="en-US" sz="3200" i="1" dirty="0">
              <a:solidFill>
                <a:prstClr val="black"/>
              </a:solidFill>
              <a:latin typeface="Times New Roman" pitchFamily="18" charset="0"/>
            </a:endParaRPr>
          </a:p>
          <a:p>
            <a:pPr marL="342893" indent="-342893" defTabSz="914381">
              <a:spcBef>
                <a:spcPct val="20000"/>
              </a:spcBef>
              <a:defRPr/>
            </a:pPr>
            <a:r>
              <a:rPr lang="en-US" sz="3200" i="1" dirty="0">
                <a:solidFill>
                  <a:prstClr val="black"/>
                </a:solidFill>
                <a:latin typeface="Times New Roman" pitchFamily="18" charset="0"/>
              </a:rPr>
              <a:t>2 minutes</a:t>
            </a:r>
          </a:p>
        </p:txBody>
      </p:sp>
    </p:spTree>
    <p:extLst>
      <p:ext uri="{BB962C8B-B14F-4D97-AF65-F5344CB8AC3E}">
        <p14:creationId xmlns:p14="http://schemas.microsoft.com/office/powerpoint/2010/main" val="276268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Deb</a:t>
            </a:r>
            <a:r>
              <a:rPr lang="en-US" baseline="0" dirty="0" smtClean="0"/>
              <a:t> - </a:t>
            </a:r>
            <a:r>
              <a:rPr lang="en-US" dirty="0" smtClean="0"/>
              <a:t>Jennifer</a:t>
            </a:r>
            <a:r>
              <a:rPr lang="en-US" baseline="0" dirty="0" smtClean="0"/>
              <a:t> Gregg – CHC; Jonathan Bricker – Seattle, telephone and web-based. Anyone interested in being involved in research in ACT in your clinic let us know.</a:t>
            </a:r>
          </a:p>
          <a:p>
            <a:endParaRPr lang="en-US" baseline="0" dirty="0" smtClean="0"/>
          </a:p>
          <a:p>
            <a:r>
              <a:rPr lang="en-US" baseline="0" dirty="0" smtClean="0"/>
              <a:t>2 minutes </a:t>
            </a:r>
            <a:endParaRPr lang="en-US" dirty="0"/>
          </a:p>
        </p:txBody>
      </p:sp>
    </p:spTree>
    <p:extLst>
      <p:ext uri="{BB962C8B-B14F-4D97-AF65-F5344CB8AC3E}">
        <p14:creationId xmlns:p14="http://schemas.microsoft.com/office/powerpoint/2010/main" val="80732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34" charset="0"/>
                <a:cs typeface="Arial" pitchFamily="34" charset="0"/>
              </a:rPr>
              <a:t>Patti </a:t>
            </a:r>
            <a:r>
              <a:rPr lang="en-US" dirty="0">
                <a:latin typeface="Arial" pitchFamily="34" charset="0"/>
                <a:cs typeface="Arial" pitchFamily="34" charset="0"/>
              </a:rPr>
              <a:t>- Feeling bad is normal…..we have to counteract a whole culture that encourages people to avoid dealing with uncomfortable thoughts and feelings. </a:t>
            </a:r>
          </a:p>
          <a:p>
            <a:pPr eaLnBrk="1" hangingPunct="1"/>
            <a:r>
              <a:rPr lang="en-US" dirty="0">
                <a:latin typeface="Arial" pitchFamily="34" charset="0"/>
                <a:cs typeface="Arial" pitchFamily="34" charset="0"/>
              </a:rPr>
              <a:t>Are we willing to experience uncomfortable thoughts and feelings in the service of pursuing what is important to us/our values</a:t>
            </a:r>
            <a:r>
              <a:rPr lang="en-US" dirty="0" smtClean="0">
                <a:latin typeface="Arial" pitchFamily="34" charset="0"/>
                <a:cs typeface="Arial" pitchFamily="34" charset="0"/>
              </a:rPr>
              <a:t>?</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2 minutes</a:t>
            </a:r>
            <a:endParaRPr lang="en-US" dirty="0">
              <a:latin typeface="Arial" pitchFamily="34" charset="0"/>
              <a:cs typeface="Arial" pitchFamily="34" charset="0"/>
            </a:endParaRPr>
          </a:p>
        </p:txBody>
      </p:sp>
    </p:spTree>
    <p:extLst>
      <p:ext uri="{BB962C8B-B14F-4D97-AF65-F5344CB8AC3E}">
        <p14:creationId xmlns:p14="http://schemas.microsoft.com/office/powerpoint/2010/main" val="10639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eaLnBrk="1" hangingPunct="1"/>
            <a:r>
              <a:rPr lang="en-US" dirty="0" smtClean="0"/>
              <a:t>Are you willing to try something new?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Explicit connection between how ACT processes overlap in dealing with burn-out factors – e.g. EE – Avoidance, EE – Avoidance, Fusion; DP-Not present, Rigid perspective; PA – Disconnected with Values and inaction or not acting according to Values. </a:t>
            </a:r>
            <a:endParaRPr lang="en-US" dirty="0" smtClean="0"/>
          </a:p>
          <a:p>
            <a:endParaRPr lang="en-US" dirty="0"/>
          </a:p>
        </p:txBody>
      </p:sp>
    </p:spTree>
    <p:extLst>
      <p:ext uri="{BB962C8B-B14F-4D97-AF65-F5344CB8AC3E}">
        <p14:creationId xmlns:p14="http://schemas.microsoft.com/office/powerpoint/2010/main" val="339538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150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895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F2C98-2025-AE46-9C5C-9ECB64E15F0B}"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D48C7-1ADC-E043-B7DD-BCC85048247D}" type="slidenum">
              <a:rPr lang="en-US" smtClean="0"/>
              <a:t>‹#›</a:t>
            </a:fld>
            <a:endParaRPr lang="en-US"/>
          </a:p>
        </p:txBody>
      </p:sp>
    </p:spTree>
    <p:extLst>
      <p:ext uri="{BB962C8B-B14F-4D97-AF65-F5344CB8AC3E}">
        <p14:creationId xmlns:p14="http://schemas.microsoft.com/office/powerpoint/2010/main" val="425389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F2C98-2025-AE46-9C5C-9ECB64E15F0B}"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D48C7-1ADC-E043-B7DD-BCC85048247D}" type="slidenum">
              <a:rPr lang="en-US" smtClean="0"/>
              <a:t>‹#›</a:t>
            </a:fld>
            <a:endParaRPr lang="en-US"/>
          </a:p>
        </p:txBody>
      </p:sp>
    </p:spTree>
    <p:extLst>
      <p:ext uri="{BB962C8B-B14F-4D97-AF65-F5344CB8AC3E}">
        <p14:creationId xmlns:p14="http://schemas.microsoft.com/office/powerpoint/2010/main" val="98456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F2C98-2025-AE46-9C5C-9ECB64E15F0B}"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D48C7-1ADC-E043-B7DD-BCC85048247D}" type="slidenum">
              <a:rPr lang="en-US" smtClean="0"/>
              <a:t>‹#›</a:t>
            </a:fld>
            <a:endParaRPr lang="en-US"/>
          </a:p>
        </p:txBody>
      </p:sp>
    </p:spTree>
    <p:extLst>
      <p:ext uri="{BB962C8B-B14F-4D97-AF65-F5344CB8AC3E}">
        <p14:creationId xmlns:p14="http://schemas.microsoft.com/office/powerpoint/2010/main" val="2079290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11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600200"/>
            <a:ext cx="411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2887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pPr>
              <a:defRPr/>
            </a:pPr>
            <a:fld id="{D23940FB-8B55-4660-A022-9A1A4CF5812B}" type="slidenum">
              <a:rPr lang="en-US"/>
              <a:pPr>
                <a:defRPr/>
              </a:pPr>
              <a:t>‹#›</a:t>
            </a:fld>
            <a:endParaRPr lang="en-US" dirty="0"/>
          </a:p>
        </p:txBody>
      </p:sp>
    </p:spTree>
    <p:extLst>
      <p:ext uri="{BB962C8B-B14F-4D97-AF65-F5344CB8AC3E}">
        <p14:creationId xmlns:p14="http://schemas.microsoft.com/office/powerpoint/2010/main" val="825342116"/>
      </p:ext>
    </p:extLst>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1573906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2995860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811994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1853443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Trebuchet MS"/>
            </a:endParaRPr>
          </a:p>
        </p:txBody>
      </p:sp>
      <p:sp>
        <p:nvSpPr>
          <p:cNvPr id="9" name="Slide Number Placeholder 8"/>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2687807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Trebuchet MS"/>
            </a:endParaRPr>
          </a:p>
        </p:txBody>
      </p:sp>
      <p:sp>
        <p:nvSpPr>
          <p:cNvPr id="5" name="Slide Number Placeholder 4"/>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356715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F2C98-2025-AE46-9C5C-9ECB64E15F0B}"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D48C7-1ADC-E043-B7DD-BCC85048247D}" type="slidenum">
              <a:rPr lang="en-US" smtClean="0"/>
              <a:t>‹#›</a:t>
            </a:fld>
            <a:endParaRPr lang="en-US"/>
          </a:p>
        </p:txBody>
      </p:sp>
    </p:spTree>
    <p:extLst>
      <p:ext uri="{BB962C8B-B14F-4D97-AF65-F5344CB8AC3E}">
        <p14:creationId xmlns:p14="http://schemas.microsoft.com/office/powerpoint/2010/main" val="2698875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Trebuchet MS"/>
            </a:endParaRPr>
          </a:p>
        </p:txBody>
      </p:sp>
      <p:sp>
        <p:nvSpPr>
          <p:cNvPr id="4" name="Slide Number Placeholder 3"/>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145129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3379883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1535308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2101599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defTabSz="914400"/>
            <a:r>
              <a:rPr lang="en-US" sz="8000" dirty="0">
                <a:ln w="3175" cmpd="sng">
                  <a:noFill/>
                </a:ln>
                <a:solidFill>
                  <a:srgbClr val="549D04">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defTabSz="914400"/>
            <a:r>
              <a:rPr lang="en-US" sz="8000" dirty="0">
                <a:ln w="3175" cmpd="sng">
                  <a:noFill/>
                </a:ln>
                <a:solidFill>
                  <a:srgbClr val="549D04">
                    <a:lumMod val="60000"/>
                    <a:lumOff val="40000"/>
                  </a:srgbClr>
                </a:solidFill>
                <a:latin typeface="Arial"/>
              </a:rPr>
              <a:t>”</a:t>
            </a:r>
          </a:p>
        </p:txBody>
      </p:sp>
    </p:spTree>
    <p:extLst>
      <p:ext uri="{BB962C8B-B14F-4D97-AF65-F5344CB8AC3E}">
        <p14:creationId xmlns:p14="http://schemas.microsoft.com/office/powerpoint/2010/main" val="2137789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276214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defTabSz="914400"/>
            <a:r>
              <a:rPr lang="en-US" sz="8000" dirty="0">
                <a:ln w="3175" cmpd="sng">
                  <a:noFill/>
                </a:ln>
                <a:solidFill>
                  <a:srgbClr val="549D04">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defTabSz="914400"/>
            <a:r>
              <a:rPr lang="en-US" sz="8000" dirty="0">
                <a:ln w="3175" cmpd="sng">
                  <a:noFill/>
                </a:ln>
                <a:solidFill>
                  <a:srgbClr val="549D04">
                    <a:lumMod val="60000"/>
                    <a:lumOff val="40000"/>
                  </a:srgbClr>
                </a:solidFill>
                <a:latin typeface="Arial"/>
              </a:rPr>
              <a:t>”</a:t>
            </a:r>
          </a:p>
        </p:txBody>
      </p:sp>
    </p:spTree>
    <p:extLst>
      <p:ext uri="{BB962C8B-B14F-4D97-AF65-F5344CB8AC3E}">
        <p14:creationId xmlns:p14="http://schemas.microsoft.com/office/powerpoint/2010/main" val="450542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2718663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246721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6/17/16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137347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F2C98-2025-AE46-9C5C-9ECB64E15F0B}" type="datetimeFigureOut">
              <a:rPr lang="en-US" smtClean="0"/>
              <a:t>6/17/16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D48C7-1ADC-E043-B7DD-BCC85048247D}" type="slidenum">
              <a:rPr lang="en-US" smtClean="0"/>
              <a:t>‹#›</a:t>
            </a:fld>
            <a:endParaRPr lang="en-US"/>
          </a:p>
        </p:txBody>
      </p:sp>
    </p:spTree>
    <p:extLst>
      <p:ext uri="{BB962C8B-B14F-4D97-AF65-F5344CB8AC3E}">
        <p14:creationId xmlns:p14="http://schemas.microsoft.com/office/powerpoint/2010/main" val="2759709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F2C98-2025-AE46-9C5C-9ECB64E15F0B}" type="datetimeFigureOut">
              <a:rPr lang="en-US" smtClean="0"/>
              <a:t>6/17/16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D48C7-1ADC-E043-B7DD-BCC85048247D}" type="slidenum">
              <a:rPr lang="en-US" smtClean="0"/>
              <a:t>‹#›</a:t>
            </a:fld>
            <a:endParaRPr lang="en-US"/>
          </a:p>
        </p:txBody>
      </p:sp>
    </p:spTree>
    <p:extLst>
      <p:ext uri="{BB962C8B-B14F-4D97-AF65-F5344CB8AC3E}">
        <p14:creationId xmlns:p14="http://schemas.microsoft.com/office/powerpoint/2010/main" val="13283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F2C98-2025-AE46-9C5C-9ECB64E15F0B}" type="datetimeFigureOut">
              <a:rPr lang="en-US" smtClean="0"/>
              <a:t>6/17/16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BD48C7-1ADC-E043-B7DD-BCC85048247D}" type="slidenum">
              <a:rPr lang="en-US" smtClean="0"/>
              <a:t>‹#›</a:t>
            </a:fld>
            <a:endParaRPr lang="en-US"/>
          </a:p>
        </p:txBody>
      </p:sp>
    </p:spTree>
    <p:extLst>
      <p:ext uri="{BB962C8B-B14F-4D97-AF65-F5344CB8AC3E}">
        <p14:creationId xmlns:p14="http://schemas.microsoft.com/office/powerpoint/2010/main" val="206029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F2C98-2025-AE46-9C5C-9ECB64E15F0B}" type="datetimeFigureOut">
              <a:rPr lang="en-US" smtClean="0"/>
              <a:t>6/17/16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BD48C7-1ADC-E043-B7DD-BCC85048247D}" type="slidenum">
              <a:rPr lang="en-US" smtClean="0"/>
              <a:t>‹#›</a:t>
            </a:fld>
            <a:endParaRPr lang="en-US"/>
          </a:p>
        </p:txBody>
      </p:sp>
    </p:spTree>
    <p:extLst>
      <p:ext uri="{BB962C8B-B14F-4D97-AF65-F5344CB8AC3E}">
        <p14:creationId xmlns:p14="http://schemas.microsoft.com/office/powerpoint/2010/main" val="252411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F2C98-2025-AE46-9C5C-9ECB64E15F0B}" type="datetimeFigureOut">
              <a:rPr lang="en-US" smtClean="0"/>
              <a:t>6/17/16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BD48C7-1ADC-E043-B7DD-BCC85048247D}" type="slidenum">
              <a:rPr lang="en-US" smtClean="0"/>
              <a:t>‹#›</a:t>
            </a:fld>
            <a:endParaRPr lang="en-US"/>
          </a:p>
        </p:txBody>
      </p:sp>
    </p:spTree>
    <p:extLst>
      <p:ext uri="{BB962C8B-B14F-4D97-AF65-F5344CB8AC3E}">
        <p14:creationId xmlns:p14="http://schemas.microsoft.com/office/powerpoint/2010/main" val="266735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F2C98-2025-AE46-9C5C-9ECB64E15F0B}" type="datetimeFigureOut">
              <a:rPr lang="en-US" smtClean="0"/>
              <a:t>6/17/16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D48C7-1ADC-E043-B7DD-BCC85048247D}" type="slidenum">
              <a:rPr lang="en-US" smtClean="0"/>
              <a:t>‹#›</a:t>
            </a:fld>
            <a:endParaRPr lang="en-US"/>
          </a:p>
        </p:txBody>
      </p:sp>
    </p:spTree>
    <p:extLst>
      <p:ext uri="{BB962C8B-B14F-4D97-AF65-F5344CB8AC3E}">
        <p14:creationId xmlns:p14="http://schemas.microsoft.com/office/powerpoint/2010/main" val="3583504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F2C98-2025-AE46-9C5C-9ECB64E15F0B}" type="datetimeFigureOut">
              <a:rPr lang="en-US" smtClean="0"/>
              <a:t>6/17/16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D48C7-1ADC-E043-B7DD-BCC85048247D}" type="slidenum">
              <a:rPr lang="en-US" smtClean="0"/>
              <a:t>‹#›</a:t>
            </a:fld>
            <a:endParaRPr lang="en-US"/>
          </a:p>
        </p:txBody>
      </p:sp>
    </p:spTree>
    <p:extLst>
      <p:ext uri="{BB962C8B-B14F-4D97-AF65-F5344CB8AC3E}">
        <p14:creationId xmlns:p14="http://schemas.microsoft.com/office/powerpoint/2010/main" val="2575954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F2C98-2025-AE46-9C5C-9ECB64E15F0B}" type="datetimeFigureOut">
              <a:rPr lang="en-US" smtClean="0"/>
              <a:t>6/17/16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D48C7-1ADC-E043-B7DD-BCC85048247D}" type="slidenum">
              <a:rPr lang="en-US" smtClean="0"/>
              <a:t>‹#›</a:t>
            </a:fld>
            <a:endParaRPr lang="en-US"/>
          </a:p>
        </p:txBody>
      </p:sp>
    </p:spTree>
    <p:extLst>
      <p:ext uri="{BB962C8B-B14F-4D97-AF65-F5344CB8AC3E}">
        <p14:creationId xmlns:p14="http://schemas.microsoft.com/office/powerpoint/2010/main" val="46427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3202D9E-E017-49A9-9FEA-0C635E0C6135}" type="datetimeFigureOut">
              <a:rPr lang="en-US" smtClean="0">
                <a:solidFill>
                  <a:prstClr val="black">
                    <a:tint val="75000"/>
                  </a:prstClr>
                </a:solidFill>
                <a:latin typeface="Trebuchet MS"/>
              </a:rPr>
              <a:pPr defTabSz="914400"/>
              <a:t>6/17/16</a:t>
            </a:fld>
            <a:endParaRPr lang="en-US">
              <a:solidFill>
                <a:prstClr val="black">
                  <a:tint val="75000"/>
                </a:prstClr>
              </a:solidFill>
              <a:latin typeface="Trebuchet MS"/>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latin typeface="Trebuchet MS"/>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628D9CD9-05E9-44CD-8003-BFE4E77C4B89}" type="slidenum">
              <a:rPr lang="en-US" smtClean="0">
                <a:solidFill>
                  <a:srgbClr val="549D04"/>
                </a:solidFill>
                <a:latin typeface="Trebuchet MS"/>
              </a:rPr>
              <a:pPr defTabSz="914400"/>
              <a:t>‹#›</a:t>
            </a:fld>
            <a:endParaRPr lang="en-US">
              <a:solidFill>
                <a:srgbClr val="549D04"/>
              </a:solidFill>
              <a:latin typeface="Trebuchet MS"/>
            </a:endParaRPr>
          </a:p>
        </p:txBody>
      </p:sp>
    </p:spTree>
    <p:extLst>
      <p:ext uri="{BB962C8B-B14F-4D97-AF65-F5344CB8AC3E}">
        <p14:creationId xmlns:p14="http://schemas.microsoft.com/office/powerpoint/2010/main" val="5455625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6.jp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78930" cy="2468562"/>
          </a:xfrm>
        </p:spPr>
        <p:txBody>
          <a:bodyPr>
            <a:normAutofit/>
          </a:bodyPr>
          <a:lstStyle/>
          <a:p>
            <a:r>
              <a:rPr lang="en-US" sz="4400" dirty="0" smtClean="0"/>
              <a:t>How to Help </a:t>
            </a:r>
            <a:br>
              <a:rPr lang="en-US" sz="4400" dirty="0" smtClean="0"/>
            </a:br>
            <a:r>
              <a:rPr lang="en-US" sz="4400" dirty="0" smtClean="0"/>
              <a:t>and then </a:t>
            </a:r>
            <a:br>
              <a:rPr lang="en-US" sz="4400" dirty="0" smtClean="0"/>
            </a:br>
            <a:r>
              <a:rPr lang="en-US" sz="4400" dirty="0" smtClean="0"/>
              <a:t>How to Help the Helpers</a:t>
            </a:r>
            <a:endParaRPr lang="en-US" sz="4400" dirty="0"/>
          </a:p>
        </p:txBody>
      </p:sp>
      <p:pic>
        <p:nvPicPr>
          <p:cNvPr id="5" name="Content Placeholder 4" descr="Robinson4.JPG"/>
          <p:cNvPicPr>
            <a:picLocks noGrp="1" noChangeAspect="1"/>
          </p:cNvPicPr>
          <p:nvPr>
            <p:ph sz="half" idx="1"/>
          </p:nvPr>
        </p:nvPicPr>
        <p:blipFill>
          <a:blip r:embed="rId3" cstate="print"/>
          <a:srcRect l="17778" t="6667" r="15556"/>
          <a:stretch>
            <a:fillRect/>
          </a:stretch>
        </p:blipFill>
        <p:spPr>
          <a:xfrm>
            <a:off x="609600" y="3276600"/>
            <a:ext cx="2743247" cy="2560304"/>
          </a:xfrm>
        </p:spPr>
      </p:pic>
      <p:sp>
        <p:nvSpPr>
          <p:cNvPr id="9" name="Rectangle 8"/>
          <p:cNvSpPr/>
          <p:nvPr/>
        </p:nvSpPr>
        <p:spPr>
          <a:xfrm>
            <a:off x="3810000" y="3962400"/>
            <a:ext cx="4625946" cy="646331"/>
          </a:xfrm>
          <a:prstGeom prst="rect">
            <a:avLst/>
          </a:prstGeom>
        </p:spPr>
        <p:txBody>
          <a:bodyPr wrap="none">
            <a:spAutoFit/>
          </a:bodyPr>
          <a:lstStyle/>
          <a:p>
            <a:r>
              <a:rPr lang="en-US" sz="3600" b="1" dirty="0" smtClean="0"/>
              <a:t>Patricia Robinson, PhD </a:t>
            </a:r>
            <a:endParaRPr lang="en-US" sz="3600" dirty="0"/>
          </a:p>
        </p:txBody>
      </p:sp>
      <p:pic>
        <p:nvPicPr>
          <p:cNvPr id="6"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951031" y="259668"/>
            <a:ext cx="1450578" cy="2479358"/>
          </a:xfrm>
        </p:spPr>
      </p:pic>
    </p:spTree>
    <p:extLst>
      <p:ext uri="{BB962C8B-B14F-4D97-AF65-F5344CB8AC3E}">
        <p14:creationId xmlns:p14="http://schemas.microsoft.com/office/powerpoint/2010/main" val="4233610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98293"/>
          </a:xfrm>
        </p:spPr>
        <p:txBody>
          <a:bodyPr>
            <a:normAutofit fontScale="90000"/>
          </a:bodyPr>
          <a:lstStyle/>
          <a:p>
            <a:r>
              <a:rPr lang="en-US" sz="4800" b="1" dirty="0" smtClean="0">
                <a:solidFill>
                  <a:srgbClr val="FF0000"/>
                </a:solidFill>
                <a:latin typeface="Arial" panose="020B0604020202020204" pitchFamily="34" charset="0"/>
                <a:cs typeface="Arial" panose="020B0604020202020204" pitchFamily="34" charset="0"/>
              </a:rPr>
              <a:t>ACT Evidence</a:t>
            </a:r>
            <a:endParaRPr lang="en-US" sz="4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799" y="874493"/>
            <a:ext cx="8605005" cy="5846981"/>
          </a:xfrm>
        </p:spPr>
        <p:txBody>
          <a:bodyPr>
            <a:noAutofit/>
          </a:bodyPr>
          <a:lstStyle/>
          <a:p>
            <a:pPr>
              <a:lnSpc>
                <a:spcPct val="120000"/>
              </a:lnSpc>
            </a:pPr>
            <a:r>
              <a:rPr lang="en-US" sz="2000" b="1" dirty="0" smtClean="0">
                <a:latin typeface="Arial" panose="020B0604020202020204" pitchFamily="34" charset="0"/>
                <a:cs typeface="Arial" panose="020B0604020202020204" pitchFamily="34" charset="0"/>
              </a:rPr>
              <a:t>NIMH </a:t>
            </a:r>
            <a:r>
              <a:rPr lang="en-US" sz="2000" b="1" dirty="0">
                <a:latin typeface="Arial" panose="020B0604020202020204" pitchFamily="34" charset="0"/>
                <a:cs typeface="Arial" panose="020B0604020202020204" pitchFamily="34" charset="0"/>
              </a:rPr>
              <a:t>website of Evidence-Based </a:t>
            </a:r>
            <a:r>
              <a:rPr lang="en-US" sz="2000" b="1" dirty="0" smtClean="0">
                <a:latin typeface="Arial" panose="020B0604020202020204" pitchFamily="34" charset="0"/>
                <a:cs typeface="Arial" panose="020B0604020202020204" pitchFamily="34" charset="0"/>
              </a:rPr>
              <a:t>Treatments</a:t>
            </a:r>
            <a:endParaRPr lang="en-US" sz="2000" b="1" dirty="0">
              <a:latin typeface="Arial" panose="020B0604020202020204" pitchFamily="34" charset="0"/>
              <a:cs typeface="Arial" panose="020B0604020202020204" pitchFamily="34" charset="0"/>
            </a:endParaRPr>
          </a:p>
          <a:p>
            <a:pPr>
              <a:lnSpc>
                <a:spcPct val="120000"/>
              </a:lnSpc>
            </a:pPr>
            <a:r>
              <a:rPr lang="en-US" sz="2000" b="1" dirty="0" smtClean="0">
                <a:latin typeface="Arial" panose="020B0604020202020204" pitchFamily="34" charset="0"/>
                <a:cs typeface="Arial" panose="020B0604020202020204" pitchFamily="34" charset="0"/>
              </a:rPr>
              <a:t>Specialty, Community Settings</a:t>
            </a:r>
          </a:p>
          <a:p>
            <a:pPr marL="0" indent="0">
              <a:buNone/>
            </a:pP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Tobacco cessation – phone counseling</a:t>
            </a: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Obesity</a:t>
            </a:r>
          </a:p>
          <a:p>
            <a:pPr marL="0" indent="0">
              <a:buNone/>
            </a:pPr>
            <a:r>
              <a:rPr lang="en-US" sz="2000" dirty="0" smtClean="0">
                <a:latin typeface="Arial" panose="020B0604020202020204" pitchFamily="34" charset="0"/>
                <a:cs typeface="Arial" panose="020B0604020202020204" pitchFamily="34" charset="0"/>
              </a:rPr>
              <a:t>	Depression &amp; Anxiety</a:t>
            </a: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Chronic Pain</a:t>
            </a:r>
          </a:p>
          <a:p>
            <a:r>
              <a:rPr lang="en-US" sz="2000" b="1" dirty="0" smtClean="0">
                <a:latin typeface="Arial" panose="020B0604020202020204" pitchFamily="34" charset="0"/>
                <a:cs typeface="Arial" panose="020B0604020202020204" pitchFamily="34" charset="0"/>
              </a:rPr>
              <a:t>Workplace</a:t>
            </a:r>
          </a:p>
          <a:p>
            <a:r>
              <a:rPr lang="en-US" sz="2000" b="1" dirty="0" smtClean="0">
                <a:latin typeface="Arial" panose="020B0604020202020204" pitchFamily="34" charset="0"/>
                <a:cs typeface="Arial" panose="020B0604020202020204" pitchFamily="34" charset="0"/>
              </a:rPr>
              <a:t>Primary Care</a:t>
            </a:r>
          </a:p>
          <a:p>
            <a:pPr marL="0" indent="0">
              <a:buNone/>
            </a:pPr>
            <a:r>
              <a:rPr lang="en-US" sz="2000" b="1" dirty="0" smtClean="0">
                <a:latin typeface="Arial" panose="020B0604020202020204" pitchFamily="34" charset="0"/>
                <a:cs typeface="Arial" panose="020B0604020202020204" pitchFamily="34" charset="0"/>
              </a:rPr>
              <a:t>	DMII </a:t>
            </a:r>
            <a:r>
              <a:rPr lang="en-US" sz="2000" dirty="0" smtClean="0">
                <a:latin typeface="Arial" panose="020B0604020202020204" pitchFamily="34" charset="0"/>
                <a:cs typeface="Arial" panose="020B0604020202020204" pitchFamily="34" charset="0"/>
              </a:rPr>
              <a:t>- Gregg et al., 2007</a:t>
            </a:r>
          </a:p>
          <a:p>
            <a:pPr lvl="1"/>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RCT – 4 hour workshop</a:t>
            </a:r>
          </a:p>
          <a:p>
            <a:pPr lvl="1"/>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ACT ACT plus Education vs Education alone</a:t>
            </a:r>
          </a:p>
          <a:p>
            <a:pPr lvl="1"/>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Outcomes – 3 months post class						</a:t>
            </a:r>
          </a:p>
          <a:p>
            <a:pPr lvl="1"/>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Reported better diabetes self-care </a:t>
            </a:r>
          </a:p>
          <a:p>
            <a:pPr lvl="1"/>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HbA1c in target range. </a:t>
            </a:r>
            <a:endParaRPr lang="en-US" sz="1400" dirty="0" smtClean="0">
              <a:solidFill>
                <a:srgbClr val="0000FF"/>
              </a:solidFill>
              <a:latin typeface="Arial" panose="020B0604020202020204" pitchFamily="34" charset="0"/>
              <a:cs typeface="Arial" panose="020B0604020202020204" pitchFamily="34" charset="0"/>
            </a:endParaRPr>
          </a:p>
          <a:p>
            <a:pPr marL="0" indent="0">
              <a:buNone/>
            </a:pPr>
            <a:r>
              <a:rPr lang="en-US" sz="1400" dirty="0" smtClean="0">
                <a:solidFill>
                  <a:srgbClr val="0000FF"/>
                </a:solidFill>
                <a:latin typeface="Arial" panose="020B0604020202020204" pitchFamily="34" charset="0"/>
                <a:cs typeface="Arial" panose="020B0604020202020204" pitchFamily="34" charset="0"/>
              </a:rPr>
              <a:t>(</a:t>
            </a:r>
            <a:r>
              <a:rPr lang="en-US" sz="1800" dirty="0" smtClean="0">
                <a:solidFill>
                  <a:srgbClr val="0000FF"/>
                </a:solidFill>
                <a:latin typeface="Arial" panose="020B0604020202020204" pitchFamily="34" charset="0"/>
                <a:cs typeface="Arial" panose="020B0604020202020204" pitchFamily="34" charset="0"/>
              </a:rPr>
              <a:t>Improving </a:t>
            </a:r>
            <a:r>
              <a:rPr lang="en-US" sz="1800" dirty="0">
                <a:solidFill>
                  <a:srgbClr val="0000FF"/>
                </a:solidFill>
                <a:latin typeface="Arial" panose="020B0604020202020204" pitchFamily="34" charset="0"/>
                <a:cs typeface="Arial" panose="020B0604020202020204" pitchFamily="34" charset="0"/>
              </a:rPr>
              <a:t>Diabetes Self-Management Through Acceptance, </a:t>
            </a:r>
            <a:r>
              <a:rPr lang="en-US" sz="1800" dirty="0" smtClean="0">
                <a:solidFill>
                  <a:srgbClr val="0000FF"/>
                </a:solidFill>
                <a:latin typeface="Arial" panose="020B0604020202020204" pitchFamily="34" charset="0"/>
                <a:cs typeface="Arial" panose="020B0604020202020204" pitchFamily="34" charset="0"/>
              </a:rPr>
              <a:t>Mindfulness, and </a:t>
            </a:r>
            <a:r>
              <a:rPr lang="en-US" sz="1800" dirty="0">
                <a:solidFill>
                  <a:srgbClr val="0000FF"/>
                </a:solidFill>
                <a:latin typeface="Arial" panose="020B0604020202020204" pitchFamily="34" charset="0"/>
                <a:cs typeface="Arial" panose="020B0604020202020204" pitchFamily="34" charset="0"/>
              </a:rPr>
              <a:t>Values: A Randomized Controlled </a:t>
            </a:r>
            <a:r>
              <a:rPr lang="en-US" sz="1800" dirty="0" smtClean="0">
                <a:solidFill>
                  <a:srgbClr val="0000FF"/>
                </a:solidFill>
                <a:latin typeface="Arial" panose="020B0604020202020204" pitchFamily="34" charset="0"/>
                <a:cs typeface="Arial" panose="020B0604020202020204" pitchFamily="34" charset="0"/>
              </a:rPr>
              <a:t>Trial, </a:t>
            </a:r>
            <a:r>
              <a:rPr lang="en-US" sz="1800" i="1" dirty="0">
                <a:solidFill>
                  <a:srgbClr val="0000FF"/>
                </a:solidFill>
                <a:latin typeface="Arial" panose="020B0604020202020204" pitchFamily="34" charset="0"/>
                <a:cs typeface="Arial" panose="020B0604020202020204" pitchFamily="34" charset="0"/>
              </a:rPr>
              <a:t>Journal of Consulting and Clinical </a:t>
            </a:r>
            <a:r>
              <a:rPr lang="en-US" sz="1800" i="1" dirty="0" smtClean="0">
                <a:solidFill>
                  <a:srgbClr val="0000FF"/>
                </a:solidFill>
                <a:latin typeface="Arial" panose="020B0604020202020204" pitchFamily="34" charset="0"/>
                <a:cs typeface="Arial" panose="020B0604020202020204" pitchFamily="34" charset="0"/>
              </a:rPr>
              <a:t>Psychology</a:t>
            </a:r>
            <a:r>
              <a:rPr lang="en-US" sz="1800" dirty="0" smtClean="0">
                <a:solidFill>
                  <a:srgbClr val="0000FF"/>
                </a:solidFill>
                <a:latin typeface="Arial" panose="020B0604020202020204" pitchFamily="34" charset="0"/>
                <a:cs typeface="Arial" panose="020B0604020202020204" pitchFamily="34" charset="0"/>
              </a:rPr>
              <a:t>, 2007, Vol</a:t>
            </a:r>
            <a:r>
              <a:rPr lang="en-US" sz="1800" dirty="0">
                <a:solidFill>
                  <a:srgbClr val="0000FF"/>
                </a:solidFill>
                <a:latin typeface="Arial" panose="020B0604020202020204" pitchFamily="34" charset="0"/>
                <a:cs typeface="Arial" panose="020B0604020202020204" pitchFamily="34" charset="0"/>
              </a:rPr>
              <a:t>. 75, No. 2, </a:t>
            </a:r>
            <a:r>
              <a:rPr lang="en-US" sz="1800" dirty="0" smtClean="0">
                <a:solidFill>
                  <a:srgbClr val="0000FF"/>
                </a:solidFill>
                <a:latin typeface="Arial" panose="020B0604020202020204" pitchFamily="34" charset="0"/>
                <a:cs typeface="Arial" panose="020B0604020202020204" pitchFamily="34" charset="0"/>
              </a:rPr>
              <a:t>336–343)</a:t>
            </a:r>
            <a:endParaRPr lang="en-US" sz="1800" b="1" dirty="0" smtClean="0">
              <a:solidFill>
                <a:srgbClr val="0000FF"/>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553200" y="1186812"/>
            <a:ext cx="1371600" cy="1985108"/>
          </a:xfrm>
          <a:prstGeom prst="rect">
            <a:avLst/>
          </a:prstGeom>
          <a:ln w="3175">
            <a:solidFill>
              <a:schemeClr val="tx1"/>
            </a:solidFill>
          </a:ln>
        </p:spPr>
      </p:pic>
      <p:pic>
        <p:nvPicPr>
          <p:cNvPr id="5" name="Picture 2" descr="http://ecx.images-amazon.com/images/I/514XsTKqB8L._SY344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199" y="3724838"/>
            <a:ext cx="1335157" cy="1752600"/>
          </a:xfrm>
          <a:prstGeom prst="rect">
            <a:avLst/>
          </a:prstGeom>
          <a:noFill/>
          <a:ln w="3175">
            <a:solidFill>
              <a:srgbClr val="FF0000"/>
            </a:solidFill>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967B8BBA-DB15-44CA-BBBF-976906F342D5}" type="slidenum">
              <a:rPr lang="en-US" smtClean="0"/>
              <a:t>10</a:t>
            </a:fld>
            <a:endParaRPr lang="en-US" dirty="0"/>
          </a:p>
        </p:txBody>
      </p:sp>
    </p:spTree>
    <p:extLst>
      <p:ext uri="{BB962C8B-B14F-4D97-AF65-F5344CB8AC3E}">
        <p14:creationId xmlns:p14="http://schemas.microsoft.com/office/powerpoint/2010/main" val="15374138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Human Situation</a:t>
            </a:r>
            <a:endParaRPr lang="en-US" dirty="0"/>
          </a:p>
        </p:txBody>
      </p:sp>
      <p:sp>
        <p:nvSpPr>
          <p:cNvPr id="7" name="Text Placeholder 6"/>
          <p:cNvSpPr>
            <a:spLocks noGrp="1"/>
          </p:cNvSpPr>
          <p:nvPr>
            <p:ph type="body" idx="1"/>
          </p:nvPr>
        </p:nvSpPr>
        <p:spPr/>
        <p:txBody>
          <a:bodyPr/>
          <a:lstStyle/>
          <a:p>
            <a:r>
              <a:rPr lang="en-US" dirty="0" smtClean="0"/>
              <a:t>Public Behavior</a:t>
            </a:r>
            <a:endParaRPr lang="en-US" dirty="0"/>
          </a:p>
        </p:txBody>
      </p:sp>
      <p:sp>
        <p:nvSpPr>
          <p:cNvPr id="8" name="Content Placeholder 7"/>
          <p:cNvSpPr>
            <a:spLocks noGrp="1"/>
          </p:cNvSpPr>
          <p:nvPr>
            <p:ph sz="half" idx="2"/>
          </p:nvPr>
        </p:nvSpPr>
        <p:spPr>
          <a:xfrm>
            <a:off x="457200" y="2174875"/>
            <a:ext cx="4040188" cy="1635414"/>
          </a:xfrm>
        </p:spPr>
        <p:txBody>
          <a:bodyPr/>
          <a:lstStyle/>
          <a:p>
            <a:r>
              <a:rPr lang="en-US" dirty="0" smtClean="0"/>
              <a:t>What can be seen</a:t>
            </a:r>
          </a:p>
          <a:p>
            <a:r>
              <a:rPr lang="en-US" dirty="0" smtClean="0"/>
              <a:t>Examples</a:t>
            </a:r>
            <a:endParaRPr lang="en-US" dirty="0"/>
          </a:p>
        </p:txBody>
      </p:sp>
      <p:sp>
        <p:nvSpPr>
          <p:cNvPr id="9" name="Text Placeholder 8"/>
          <p:cNvSpPr>
            <a:spLocks noGrp="1"/>
          </p:cNvSpPr>
          <p:nvPr>
            <p:ph type="body" sz="quarter" idx="3"/>
          </p:nvPr>
        </p:nvSpPr>
        <p:spPr/>
        <p:txBody>
          <a:bodyPr/>
          <a:lstStyle/>
          <a:p>
            <a:r>
              <a:rPr lang="en-US" dirty="0" smtClean="0"/>
              <a:t>Private Behavior</a:t>
            </a:r>
            <a:endParaRPr lang="en-US" dirty="0"/>
          </a:p>
        </p:txBody>
      </p:sp>
      <p:sp>
        <p:nvSpPr>
          <p:cNvPr id="10" name="Content Placeholder 9"/>
          <p:cNvSpPr>
            <a:spLocks noGrp="1"/>
          </p:cNvSpPr>
          <p:nvPr>
            <p:ph sz="quarter" idx="4"/>
          </p:nvPr>
        </p:nvSpPr>
        <p:spPr>
          <a:xfrm>
            <a:off x="4645025" y="2174875"/>
            <a:ext cx="4041775" cy="1635414"/>
          </a:xfrm>
        </p:spPr>
        <p:txBody>
          <a:bodyPr/>
          <a:lstStyle/>
          <a:p>
            <a:r>
              <a:rPr lang="en-US" dirty="0" smtClean="0"/>
              <a:t>Inside the skin</a:t>
            </a:r>
          </a:p>
          <a:p>
            <a:r>
              <a:rPr lang="en-US" dirty="0" smtClean="0"/>
              <a:t>Cannot be directly observed</a:t>
            </a:r>
          </a:p>
          <a:p>
            <a:r>
              <a:rPr lang="en-US" dirty="0" smtClean="0"/>
              <a:t>Can be imaged</a:t>
            </a:r>
            <a:endParaRPr lang="en-US" dirty="0"/>
          </a:p>
        </p:txBody>
      </p:sp>
      <p:pic>
        <p:nvPicPr>
          <p:cNvPr id="11" name="Picture 10"/>
          <p:cNvPicPr>
            <a:picLocks noChangeAspect="1"/>
          </p:cNvPicPr>
          <p:nvPr/>
        </p:nvPicPr>
        <p:blipFill>
          <a:blip r:embed="rId2"/>
          <a:stretch>
            <a:fillRect/>
          </a:stretch>
        </p:blipFill>
        <p:spPr>
          <a:xfrm>
            <a:off x="1787097" y="3477148"/>
            <a:ext cx="3554361" cy="2665771"/>
          </a:xfrm>
          <a:prstGeom prst="rect">
            <a:avLst/>
          </a:prstGeom>
        </p:spPr>
      </p:pic>
      <p:sp>
        <p:nvSpPr>
          <p:cNvPr id="12" name="Slide Number Placeholder 11"/>
          <p:cNvSpPr>
            <a:spLocks noGrp="1"/>
          </p:cNvSpPr>
          <p:nvPr>
            <p:ph type="sldNum" sz="quarter" idx="12"/>
          </p:nvPr>
        </p:nvSpPr>
        <p:spPr/>
        <p:txBody>
          <a:bodyPr/>
          <a:lstStyle/>
          <a:p>
            <a:fld id="{391EF60E-1DBE-3541-B70E-167696F3797D}" type="slidenum">
              <a:rPr lang="en-US" smtClean="0"/>
              <a:t>11</a:t>
            </a:fld>
            <a:endParaRPr lang="en-US" dirty="0"/>
          </a:p>
        </p:txBody>
      </p:sp>
    </p:spTree>
    <p:extLst>
      <p:ext uri="{BB962C8B-B14F-4D97-AF65-F5344CB8AC3E}">
        <p14:creationId xmlns:p14="http://schemas.microsoft.com/office/powerpoint/2010/main" val="21649314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762000"/>
          </a:xfrm>
        </p:spPr>
        <p:txBody>
          <a:bodyPr/>
          <a:lstStyle/>
          <a:p>
            <a:pPr eaLnBrk="1" hangingPunct="1"/>
            <a:r>
              <a:rPr lang="en-US" dirty="0" smtClean="0">
                <a:latin typeface="Times New Roman" pitchFamily="18" charset="0"/>
              </a:rPr>
              <a:t>TEAMS (Private Experience)</a:t>
            </a:r>
          </a:p>
        </p:txBody>
      </p:sp>
      <p:sp>
        <p:nvSpPr>
          <p:cNvPr id="15363" name="Rectangle 3"/>
          <p:cNvSpPr>
            <a:spLocks noGrp="1" noChangeArrowheads="1"/>
          </p:cNvSpPr>
          <p:nvPr>
            <p:ph type="body" idx="1"/>
          </p:nvPr>
        </p:nvSpPr>
        <p:spPr/>
        <p:txBody>
          <a:bodyPr/>
          <a:lstStyle/>
          <a:p>
            <a:pPr eaLnBrk="1" hangingPunct="1">
              <a:buFontTx/>
              <a:buNone/>
            </a:pPr>
            <a:endParaRPr lang="en-US" dirty="0" smtClean="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716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AutoShape 6"/>
          <p:cNvSpPr>
            <a:spLocks noChangeArrowheads="1"/>
          </p:cNvSpPr>
          <p:nvPr/>
        </p:nvSpPr>
        <p:spPr bwMode="auto">
          <a:xfrm>
            <a:off x="1371600" y="1066800"/>
            <a:ext cx="1371600" cy="990600"/>
          </a:xfrm>
          <a:prstGeom prst="cloudCallout">
            <a:avLst>
              <a:gd name="adj1" fmla="val 19676"/>
              <a:gd name="adj2" fmla="val 9839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p>
            <a:pPr algn="ctr"/>
            <a:endParaRPr lang="en-US" dirty="0"/>
          </a:p>
        </p:txBody>
      </p:sp>
      <p:sp>
        <p:nvSpPr>
          <p:cNvPr id="15366" name="AutoShape 5"/>
          <p:cNvSpPr>
            <a:spLocks noChangeArrowheads="1"/>
          </p:cNvSpPr>
          <p:nvPr/>
        </p:nvSpPr>
        <p:spPr bwMode="auto">
          <a:xfrm>
            <a:off x="7086600" y="1600200"/>
            <a:ext cx="1524000" cy="609600"/>
          </a:xfrm>
          <a:prstGeom prst="wedgeEllipseCallout">
            <a:avLst>
              <a:gd name="adj1" fmla="val -46250"/>
              <a:gd name="adj2" fmla="val 7005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dirty="0"/>
          </a:p>
        </p:txBody>
      </p:sp>
      <p:sp>
        <p:nvSpPr>
          <p:cNvPr id="15367" name="AutoShape 8"/>
          <p:cNvSpPr>
            <a:spLocks noChangeArrowheads="1"/>
          </p:cNvSpPr>
          <p:nvPr/>
        </p:nvSpPr>
        <p:spPr bwMode="auto">
          <a:xfrm>
            <a:off x="2819400" y="838200"/>
            <a:ext cx="1447800" cy="609600"/>
          </a:xfrm>
          <a:prstGeom prst="wedgeRoundRectCallout">
            <a:avLst>
              <a:gd name="adj1" fmla="val -9208"/>
              <a:gd name="adj2" fmla="val 10755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dirty="0"/>
          </a:p>
        </p:txBody>
      </p:sp>
      <p:sp>
        <p:nvSpPr>
          <p:cNvPr id="15368" name="AutoShape 9"/>
          <p:cNvSpPr>
            <a:spLocks noChangeArrowheads="1"/>
          </p:cNvSpPr>
          <p:nvPr/>
        </p:nvSpPr>
        <p:spPr bwMode="auto">
          <a:xfrm>
            <a:off x="4419600" y="762000"/>
            <a:ext cx="1905000" cy="762000"/>
          </a:xfrm>
          <a:prstGeom prst="wedgeEllipseCallout">
            <a:avLst>
              <a:gd name="adj1" fmla="val -30167"/>
              <a:gd name="adj2" fmla="val 11104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dirty="0"/>
          </a:p>
        </p:txBody>
      </p:sp>
      <p:sp>
        <p:nvSpPr>
          <p:cNvPr id="15369" name="AutoShape 10"/>
          <p:cNvSpPr>
            <a:spLocks noChangeArrowheads="1"/>
          </p:cNvSpPr>
          <p:nvPr/>
        </p:nvSpPr>
        <p:spPr bwMode="auto">
          <a:xfrm>
            <a:off x="6553200" y="838200"/>
            <a:ext cx="1524000" cy="609600"/>
          </a:xfrm>
          <a:prstGeom prst="wedgeRectCallout">
            <a:avLst>
              <a:gd name="adj1" fmla="val -78231"/>
              <a:gd name="adj2" fmla="val 16927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dirty="0"/>
          </a:p>
        </p:txBody>
      </p:sp>
      <p:sp>
        <p:nvSpPr>
          <p:cNvPr id="15370" name="Text Box 12"/>
          <p:cNvSpPr txBox="1">
            <a:spLocks noChangeArrowheads="1"/>
          </p:cNvSpPr>
          <p:nvPr/>
        </p:nvSpPr>
        <p:spPr bwMode="auto">
          <a:xfrm>
            <a:off x="7239000" y="1676400"/>
            <a:ext cx="1755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S</a:t>
            </a:r>
            <a:r>
              <a:rPr lang="en-US" dirty="0"/>
              <a:t>ensations</a:t>
            </a:r>
          </a:p>
        </p:txBody>
      </p:sp>
      <p:sp>
        <p:nvSpPr>
          <p:cNvPr id="15371" name="Text Box 13"/>
          <p:cNvSpPr txBox="1">
            <a:spLocks noChangeArrowheads="1"/>
          </p:cNvSpPr>
          <p:nvPr/>
        </p:nvSpPr>
        <p:spPr bwMode="auto">
          <a:xfrm>
            <a:off x="1447800" y="13716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T</a:t>
            </a:r>
            <a:r>
              <a:rPr lang="en-US" dirty="0"/>
              <a:t>houghts</a:t>
            </a:r>
          </a:p>
        </p:txBody>
      </p:sp>
      <p:sp>
        <p:nvSpPr>
          <p:cNvPr id="15372" name="Text Box 16"/>
          <p:cNvSpPr txBox="1">
            <a:spLocks noChangeArrowheads="1"/>
          </p:cNvSpPr>
          <p:nvPr/>
        </p:nvSpPr>
        <p:spPr bwMode="auto">
          <a:xfrm>
            <a:off x="2819400" y="914400"/>
            <a:ext cx="1501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E</a:t>
            </a:r>
            <a:r>
              <a:rPr lang="en-US" dirty="0"/>
              <a:t>motions</a:t>
            </a:r>
          </a:p>
        </p:txBody>
      </p:sp>
      <p:sp>
        <p:nvSpPr>
          <p:cNvPr id="15373" name="Text Box 18"/>
          <p:cNvSpPr txBox="1">
            <a:spLocks noChangeArrowheads="1"/>
          </p:cNvSpPr>
          <p:nvPr/>
        </p:nvSpPr>
        <p:spPr bwMode="auto">
          <a:xfrm>
            <a:off x="4648200" y="9144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t>A</a:t>
            </a:r>
            <a:r>
              <a:rPr lang="en-US" dirty="0"/>
              <a:t>ssociations</a:t>
            </a:r>
          </a:p>
        </p:txBody>
      </p:sp>
      <p:sp>
        <p:nvSpPr>
          <p:cNvPr id="15374" name="Text Box 19"/>
          <p:cNvSpPr txBox="1">
            <a:spLocks noChangeArrowheads="1"/>
          </p:cNvSpPr>
          <p:nvPr/>
        </p:nvSpPr>
        <p:spPr bwMode="auto">
          <a:xfrm>
            <a:off x="6705600" y="950913"/>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M</a:t>
            </a:r>
            <a:r>
              <a:rPr lang="en-US" dirty="0"/>
              <a:t>emories</a:t>
            </a:r>
          </a:p>
        </p:txBody>
      </p:sp>
      <p:sp>
        <p:nvSpPr>
          <p:cNvPr id="2" name="Slide Number Placeholder 1"/>
          <p:cNvSpPr>
            <a:spLocks noGrp="1"/>
          </p:cNvSpPr>
          <p:nvPr>
            <p:ph type="sldNum" sz="quarter" idx="12"/>
          </p:nvPr>
        </p:nvSpPr>
        <p:spPr/>
        <p:txBody>
          <a:bodyPr/>
          <a:lstStyle/>
          <a:p>
            <a:fld id="{391EF60E-1DBE-3541-B70E-167696F3797D}" type="slidenum">
              <a:rPr lang="en-US" smtClean="0"/>
              <a:t>12</a:t>
            </a:fld>
            <a:endParaRPr lang="en-US" dirty="0"/>
          </a:p>
        </p:txBody>
      </p:sp>
    </p:spTree>
    <p:extLst>
      <p:ext uri="{BB962C8B-B14F-4D97-AF65-F5344CB8AC3E}">
        <p14:creationId xmlns:p14="http://schemas.microsoft.com/office/powerpoint/2010/main" val="2579676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81000" y="762000"/>
            <a:ext cx="8229600" cy="1676400"/>
          </a:xfrm>
        </p:spPr>
        <p:txBody>
          <a:bodyPr>
            <a:normAutofit fontScale="90000"/>
          </a:bodyPr>
          <a:lstStyle/>
          <a:p>
            <a:pPr eaLnBrk="1" hangingPunct="1"/>
            <a:r>
              <a:rPr lang="en-US" sz="4000" dirty="0" smtClean="0">
                <a:solidFill>
                  <a:srgbClr val="FF0000"/>
                </a:solidFill>
                <a:latin typeface="Arial Black" pitchFamily="34" charset="0"/>
              </a:rPr>
              <a:t>Experiential Avoidance </a:t>
            </a:r>
            <a:r>
              <a:rPr lang="en-US" sz="4000" b="1" dirty="0">
                <a:latin typeface="Arial Black" pitchFamily="34" charset="0"/>
              </a:rPr>
              <a:t/>
            </a:r>
            <a:br>
              <a:rPr lang="en-US" sz="4000" b="1" dirty="0">
                <a:latin typeface="Arial Black" pitchFamily="34" charset="0"/>
              </a:rPr>
            </a:br>
            <a:r>
              <a:rPr lang="en-US" sz="4000" b="1" dirty="0" smtClean="0">
                <a:latin typeface="Arial Black" pitchFamily="34" charset="0"/>
              </a:rPr>
              <a:t>Avoid uncomfortable thoughts &amp; feelings………</a:t>
            </a:r>
          </a:p>
        </p:txBody>
      </p:sp>
      <p:pic>
        <p:nvPicPr>
          <p:cNvPr id="2052" name="Picture 4" descr="C:\Users\deb\AppData\Local\Microsoft\Windows\Temporary Internet Files\Low\Content.IE5\A4IDY1QJ\MC9004338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71800"/>
            <a:ext cx="2286000" cy="217547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eb\AppData\Local\Microsoft\Windows\Temporary Internet Files\Low\Content.IE5\A4IDY1QJ\MC90043381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089878"/>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67B8BBA-DB15-44CA-BBBF-976906F342D5}" type="slidenum">
              <a:rPr lang="en-US" smtClean="0"/>
              <a:t>13</a:t>
            </a:fld>
            <a:endParaRPr lang="en-US" dirty="0"/>
          </a:p>
        </p:txBody>
      </p:sp>
    </p:spTree>
    <p:extLst>
      <p:ext uri="{BB962C8B-B14F-4D97-AF65-F5344CB8AC3E}">
        <p14:creationId xmlns:p14="http://schemas.microsoft.com/office/powerpoint/2010/main" val="24967604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latin typeface="Times New Roman" pitchFamily="18" charset="0"/>
                <a:cs typeface="Times New Roman" pitchFamily="18" charset="0"/>
              </a:rPr>
              <a:t>Cognitive Fusion</a:t>
            </a:r>
          </a:p>
        </p:txBody>
      </p:sp>
      <p:sp>
        <p:nvSpPr>
          <p:cNvPr id="18435" name="Content Placeholder 2"/>
          <p:cNvSpPr>
            <a:spLocks noGrp="1"/>
          </p:cNvSpPr>
          <p:nvPr>
            <p:ph idx="1"/>
          </p:nvPr>
        </p:nvSpPr>
        <p:spPr/>
        <p:txBody>
          <a:bodyPr/>
          <a:lstStyle/>
          <a:p>
            <a:pPr marL="0" indent="0" eaLnBrk="1" hangingPunct="1">
              <a:buNone/>
            </a:pPr>
            <a:r>
              <a:rPr lang="en-US" dirty="0" smtClean="0">
                <a:solidFill>
                  <a:srgbClr val="FF0000"/>
                </a:solidFill>
                <a:latin typeface="Times New Roman" pitchFamily="18" charset="0"/>
                <a:cs typeface="Times New Roman" pitchFamily="18" charset="0"/>
              </a:rPr>
              <a:t>Entanglement in our thoughts </a:t>
            </a:r>
          </a:p>
          <a:p>
            <a:pPr eaLnBrk="1" hangingPunct="1">
              <a:buFont typeface="Arial" pitchFamily="34" charset="0"/>
              <a:buChar char="•"/>
            </a:pPr>
            <a:r>
              <a:rPr lang="en-US" dirty="0" smtClean="0">
                <a:latin typeface="Times New Roman" pitchFamily="18" charset="0"/>
                <a:cs typeface="Times New Roman" pitchFamily="18" charset="0"/>
              </a:rPr>
              <a:t>dominate our awareness </a:t>
            </a:r>
          </a:p>
          <a:p>
            <a:pPr eaLnBrk="1" hangingPunct="1">
              <a:buFont typeface="Arial" pitchFamily="34" charset="0"/>
              <a:buChar char="•"/>
            </a:pPr>
            <a:r>
              <a:rPr lang="en-US" dirty="0" smtClean="0">
                <a:latin typeface="Times New Roman" pitchFamily="18" charset="0"/>
                <a:cs typeface="Times New Roman" pitchFamily="18" charset="0"/>
              </a:rPr>
              <a:t>have a huge influence over our behavior. </a:t>
            </a:r>
          </a:p>
          <a:p>
            <a:pPr marL="0" indent="0" eaLnBrk="1" hangingPunct="1">
              <a:buNone/>
            </a:pPr>
            <a:r>
              <a:rPr lang="en-US" dirty="0" smtClean="0">
                <a:latin typeface="Times New Roman" pitchFamily="18" charset="0"/>
                <a:cs typeface="Times New Roman" pitchFamily="18" charset="0"/>
              </a:rPr>
              <a:t>“Being pushed around by TEAMS”</a:t>
            </a:r>
          </a:p>
          <a:p>
            <a:pPr marL="0" indent="0" eaLnBrk="1" hangingPunct="1">
              <a:buNone/>
            </a:pPr>
            <a:r>
              <a:rPr lang="en-US" dirty="0" smtClean="0">
                <a:latin typeface="Times New Roman" pitchFamily="18" charset="0"/>
                <a:cs typeface="Times New Roman" pitchFamily="18" charset="0"/>
              </a:rPr>
              <a:t>“Sticky Thoughts”</a:t>
            </a: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800600"/>
            <a:ext cx="2223955" cy="154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34786"/>
            <a:ext cx="18954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391EF60E-1DBE-3541-B70E-167696F3797D}" type="slidenum">
              <a:rPr lang="en-US" smtClean="0"/>
              <a:t>14</a:t>
            </a:fld>
            <a:endParaRPr lang="en-US" dirty="0"/>
          </a:p>
        </p:txBody>
      </p:sp>
    </p:spTree>
    <p:extLst>
      <p:ext uri="{BB962C8B-B14F-4D97-AF65-F5344CB8AC3E}">
        <p14:creationId xmlns:p14="http://schemas.microsoft.com/office/powerpoint/2010/main" val="8751537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990600"/>
          </a:xfrm>
        </p:spPr>
        <p:txBody>
          <a:bodyPr>
            <a:normAutofit fontScale="90000"/>
          </a:bodyPr>
          <a:lstStyle/>
          <a:p>
            <a:pPr eaLnBrk="1" hangingPunct="1"/>
            <a:r>
              <a:rPr lang="en-US" sz="3200" dirty="0" smtClean="0">
                <a:solidFill>
                  <a:srgbClr val="A50021"/>
                </a:solidFill>
                <a:latin typeface="Times New Roman" pitchFamily="18" charset="0"/>
              </a:rPr>
              <a:t>Learning Histories</a:t>
            </a:r>
            <a:r>
              <a:rPr lang="en-US" sz="4000" dirty="0" smtClean="0">
                <a:latin typeface="Times New Roman" pitchFamily="18" charset="0"/>
              </a:rPr>
              <a:t/>
            </a:r>
            <a:br>
              <a:rPr lang="en-US" sz="4000" dirty="0" smtClean="0">
                <a:latin typeface="Times New Roman" pitchFamily="18" charset="0"/>
              </a:rPr>
            </a:br>
            <a:r>
              <a:rPr lang="en-US" sz="2800" dirty="0" smtClean="0">
                <a:latin typeface="Times New Roman" pitchFamily="18" charset="0"/>
              </a:rPr>
              <a:t>(Relational Frame Theory)</a:t>
            </a:r>
          </a:p>
        </p:txBody>
      </p:sp>
      <p:sp>
        <p:nvSpPr>
          <p:cNvPr id="19459" name="Rectangle 3"/>
          <p:cNvSpPr>
            <a:spLocks noGrp="1" noChangeArrowheads="1"/>
          </p:cNvSpPr>
          <p:nvPr>
            <p:ph type="body" idx="1"/>
          </p:nvPr>
        </p:nvSpPr>
        <p:spPr>
          <a:xfrm>
            <a:off x="457200" y="1219200"/>
            <a:ext cx="8229600" cy="4906963"/>
          </a:xfrm>
        </p:spPr>
        <p:txBody>
          <a:bodyPr/>
          <a:lstStyle/>
          <a:p>
            <a:pPr eaLnBrk="1" hangingPunct="1">
              <a:buFontTx/>
              <a:buNone/>
            </a:pPr>
            <a:r>
              <a:rPr lang="en-US" i="1" dirty="0" smtClean="0">
                <a:solidFill>
                  <a:srgbClr val="C00000"/>
                </a:solidFill>
                <a:latin typeface="Times New Roman" pitchFamily="18" charset="0"/>
              </a:rPr>
              <a:t>Rules</a:t>
            </a:r>
            <a:r>
              <a:rPr lang="en-US" i="1" dirty="0" smtClean="0">
                <a:latin typeface="Times New Roman" pitchFamily="18" charset="0"/>
              </a:rPr>
              <a:t> that applied in the past may not apply now! </a:t>
            </a:r>
            <a:r>
              <a:rPr lang="en-US" i="1" dirty="0" smtClean="0">
                <a:solidFill>
                  <a:srgbClr val="C00000"/>
                </a:solidFill>
                <a:latin typeface="Times New Roman" pitchFamily="18" charset="0"/>
              </a:rPr>
              <a:t>Nested in language </a:t>
            </a:r>
            <a:r>
              <a:rPr lang="en-US" i="1" dirty="0" smtClean="0">
                <a:latin typeface="Times New Roman" pitchFamily="18" charset="0"/>
              </a:rPr>
              <a:t>that frequently operate </a:t>
            </a:r>
            <a:r>
              <a:rPr lang="en-US" i="1" dirty="0" smtClean="0">
                <a:solidFill>
                  <a:srgbClr val="C00000"/>
                </a:solidFill>
                <a:latin typeface="Times New Roman" pitchFamily="18" charset="0"/>
              </a:rPr>
              <a:t>outside our awareness</a:t>
            </a:r>
            <a:r>
              <a:rPr lang="en-US" i="1" dirty="0" smtClean="0">
                <a:latin typeface="Times New Roman" pitchFamily="18" charset="0"/>
              </a:rPr>
              <a:t>. They are </a:t>
            </a:r>
            <a:r>
              <a:rPr lang="en-US" i="1" dirty="0" smtClean="0">
                <a:solidFill>
                  <a:srgbClr val="C00000"/>
                </a:solidFill>
                <a:latin typeface="Times New Roman" pitchFamily="18" charset="0"/>
              </a:rPr>
              <a:t>socially transmitted </a:t>
            </a:r>
            <a:r>
              <a:rPr lang="en-US" i="1" dirty="0" smtClean="0">
                <a:latin typeface="Times New Roman" pitchFamily="18" charset="0"/>
              </a:rPr>
              <a:t>and </a:t>
            </a:r>
            <a:r>
              <a:rPr lang="en-US" i="1" dirty="0" smtClean="0">
                <a:solidFill>
                  <a:srgbClr val="C00000"/>
                </a:solidFill>
                <a:latin typeface="Times New Roman" pitchFamily="18" charset="0"/>
              </a:rPr>
              <a:t>can’t be unlearned</a:t>
            </a:r>
            <a:r>
              <a:rPr lang="en-US" i="1" dirty="0" smtClean="0">
                <a:latin typeface="Times New Roman" pitchFamily="18" charset="0"/>
              </a:rPr>
              <a:t>!</a:t>
            </a:r>
          </a:p>
        </p:txBody>
      </p:sp>
      <p:pic>
        <p:nvPicPr>
          <p:cNvPr id="19460" name="Picture 5" descr="class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429000"/>
            <a:ext cx="5181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91EF60E-1DBE-3541-B70E-167696F3797D}" type="slidenum">
              <a:rPr lang="en-US" smtClean="0"/>
              <a:t>15</a:t>
            </a:fld>
            <a:endParaRPr lang="en-US" dirty="0"/>
          </a:p>
        </p:txBody>
      </p:sp>
    </p:spTree>
    <p:extLst>
      <p:ext uri="{BB962C8B-B14F-4D97-AF65-F5344CB8AC3E}">
        <p14:creationId xmlns:p14="http://schemas.microsoft.com/office/powerpoint/2010/main" val="37426181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533400"/>
          </a:xfrm>
        </p:spPr>
        <p:txBody>
          <a:bodyPr>
            <a:normAutofit fontScale="90000"/>
          </a:bodyPr>
          <a:lstStyle/>
          <a:p>
            <a:pPr eaLnBrk="1" hangingPunct="1"/>
            <a:r>
              <a:rPr lang="en-US" dirty="0" smtClean="0">
                <a:latin typeface="Times New Roman" pitchFamily="18" charset="0"/>
              </a:rPr>
              <a:t>Workability &amp; Willingness</a:t>
            </a:r>
          </a:p>
        </p:txBody>
      </p:sp>
      <p:sp>
        <p:nvSpPr>
          <p:cNvPr id="20483" name="Rectangle 3"/>
          <p:cNvSpPr>
            <a:spLocks noGrp="1" noChangeArrowheads="1"/>
          </p:cNvSpPr>
          <p:nvPr>
            <p:ph type="body" idx="1"/>
          </p:nvPr>
        </p:nvSpPr>
        <p:spPr>
          <a:xfrm>
            <a:off x="533400" y="685800"/>
            <a:ext cx="8229600" cy="5943600"/>
          </a:xfrm>
        </p:spPr>
        <p:txBody>
          <a:bodyPr/>
          <a:lstStyle/>
          <a:p>
            <a:pPr eaLnBrk="1" hangingPunct="1">
              <a:buFontTx/>
              <a:buNone/>
            </a:pPr>
            <a:r>
              <a:rPr lang="en-US" i="1" dirty="0" smtClean="0">
                <a:latin typeface="Times New Roman" pitchFamily="18" charset="0"/>
              </a:rPr>
              <a:t>“Has what you’ve been doing helped you get to where you want to be according to your values? (short term vs. long term effects)”</a:t>
            </a:r>
          </a:p>
          <a:p>
            <a:pPr eaLnBrk="1" hangingPunct="1">
              <a:buFontTx/>
              <a:buNone/>
            </a:pPr>
            <a:r>
              <a:rPr lang="en-US" i="1" dirty="0" smtClean="0">
                <a:latin typeface="Times New Roman" pitchFamily="18" charset="0"/>
              </a:rPr>
              <a:t>“Are you willing to try something different?”</a:t>
            </a:r>
          </a:p>
          <a:p>
            <a:pPr eaLnBrk="1" hangingPunct="1">
              <a:buFontTx/>
              <a:buNone/>
            </a:pPr>
            <a:endParaRPr lang="en-US" i="1" dirty="0" smtClean="0">
              <a:latin typeface="Times New Roman" pitchFamily="18" charset="0"/>
            </a:endParaRPr>
          </a:p>
          <a:p>
            <a:pPr eaLnBrk="1" hangingPunct="1">
              <a:buFontTx/>
              <a:buNone/>
            </a:pPr>
            <a:endParaRPr lang="en-US" i="1" dirty="0">
              <a:latin typeface="Times New Roman" pitchFamily="18" charset="0"/>
            </a:endParaRPr>
          </a:p>
          <a:p>
            <a:pPr eaLnBrk="1" hangingPunct="1">
              <a:buFontTx/>
              <a:buNone/>
            </a:pPr>
            <a:endParaRPr lang="en-US" i="1" dirty="0" smtClean="0">
              <a:latin typeface="Times New Roman" pitchFamily="18" charset="0"/>
            </a:endParaRPr>
          </a:p>
          <a:p>
            <a:pPr eaLnBrk="1" hangingPunct="1">
              <a:buFontTx/>
              <a:buNone/>
            </a:pPr>
            <a:endParaRPr lang="en-US" i="1" dirty="0">
              <a:latin typeface="Times New Roman" pitchFamily="18" charset="0"/>
            </a:endParaRPr>
          </a:p>
          <a:p>
            <a:pPr eaLnBrk="1" hangingPunct="1">
              <a:buFontTx/>
              <a:buNone/>
            </a:pPr>
            <a:endParaRPr lang="en-US" i="1" dirty="0" smtClean="0">
              <a:latin typeface="Times New Roman" pitchFamily="18" charset="0"/>
            </a:endParaRPr>
          </a:p>
          <a:p>
            <a:pPr eaLnBrk="1" hangingPunct="1">
              <a:buFontTx/>
              <a:buNone/>
            </a:pPr>
            <a:endParaRPr lang="en-US" i="1" dirty="0">
              <a:latin typeface="Times New Roman" pitchFamily="18" charset="0"/>
            </a:endParaRPr>
          </a:p>
          <a:p>
            <a:pPr eaLnBrk="1" hangingPunct="1">
              <a:buFontTx/>
              <a:buNone/>
            </a:pPr>
            <a:endParaRPr lang="en-US" i="1" dirty="0" smtClean="0">
              <a:latin typeface="Times New Roman" pitchFamily="18" charset="0"/>
            </a:endParaRPr>
          </a:p>
        </p:txBody>
      </p:sp>
      <p:pic>
        <p:nvPicPr>
          <p:cNvPr id="20484" name="Picture 5" descr="6a00e54ed967ad88330120a758f167970b-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305" y="2895600"/>
            <a:ext cx="5105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91EF60E-1DBE-3541-B70E-167696F3797D}" type="slidenum">
              <a:rPr lang="en-US" smtClean="0"/>
              <a:t>16</a:t>
            </a:fld>
            <a:endParaRPr lang="en-US" dirty="0"/>
          </a:p>
        </p:txBody>
      </p:sp>
    </p:spTree>
    <p:extLst>
      <p:ext uri="{BB962C8B-B14F-4D97-AF65-F5344CB8AC3E}">
        <p14:creationId xmlns:p14="http://schemas.microsoft.com/office/powerpoint/2010/main" val="34419474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rot="16200000">
            <a:off x="3121119" y="2246517"/>
            <a:ext cx="2882155" cy="263478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261199" y="3148408"/>
            <a:ext cx="2601994" cy="954107"/>
          </a:xfrm>
          <a:prstGeom prst="rect">
            <a:avLst/>
          </a:prstGeom>
          <a:noFill/>
        </p:spPr>
        <p:txBody>
          <a:bodyPr wrap="none" rtlCol="0">
            <a:spAutoFit/>
          </a:bodyPr>
          <a:lstStyle/>
          <a:p>
            <a:pPr algn="ctr"/>
            <a:r>
              <a:rPr lang="en-US" sz="2800" b="1" dirty="0" smtClean="0">
                <a:solidFill>
                  <a:srgbClr val="FF0000"/>
                </a:solidFill>
                <a:latin typeface="Arial" pitchFamily="34" charset="0"/>
                <a:cs typeface="Arial" pitchFamily="34" charset="0"/>
              </a:rPr>
              <a:t>Psychological</a:t>
            </a:r>
          </a:p>
          <a:p>
            <a:pPr algn="ctr"/>
            <a:r>
              <a:rPr lang="en-US" sz="2800" b="1" dirty="0" smtClean="0">
                <a:solidFill>
                  <a:srgbClr val="FF0000"/>
                </a:solidFill>
                <a:latin typeface="Arial" pitchFamily="34" charset="0"/>
                <a:cs typeface="Arial" pitchFamily="34" charset="0"/>
              </a:rPr>
              <a:t>flexibility</a:t>
            </a:r>
            <a:endParaRPr lang="en-US" sz="2800" b="1" dirty="0">
              <a:solidFill>
                <a:srgbClr val="FF0000"/>
              </a:solidFill>
              <a:latin typeface="Arial" pitchFamily="34" charset="0"/>
              <a:cs typeface="Arial" pitchFamily="34" charset="0"/>
            </a:endParaRPr>
          </a:p>
        </p:txBody>
      </p:sp>
      <p:sp>
        <p:nvSpPr>
          <p:cNvPr id="5" name="TextBox 4"/>
          <p:cNvSpPr txBox="1"/>
          <p:nvPr/>
        </p:nvSpPr>
        <p:spPr>
          <a:xfrm>
            <a:off x="653927" y="247555"/>
            <a:ext cx="7749236" cy="769441"/>
          </a:xfrm>
          <a:prstGeom prst="rect">
            <a:avLst/>
          </a:prstGeom>
          <a:noFill/>
        </p:spPr>
        <p:txBody>
          <a:bodyPr wrap="none" rtlCol="0">
            <a:spAutoFit/>
          </a:bodyPr>
          <a:lstStyle/>
          <a:p>
            <a:pPr algn="ctr"/>
            <a:r>
              <a:rPr lang="en-US" sz="4400" b="1" dirty="0" smtClean="0">
                <a:latin typeface="Arial" pitchFamily="34" charset="0"/>
                <a:cs typeface="Arial" pitchFamily="34" charset="0"/>
              </a:rPr>
              <a:t>Resiliency - Core Processes</a:t>
            </a:r>
            <a:endParaRPr lang="en-US" sz="4400" b="1" dirty="0">
              <a:latin typeface="Arial" pitchFamily="34" charset="0"/>
              <a:cs typeface="Arial" pitchFamily="34" charset="0"/>
            </a:endParaRPr>
          </a:p>
        </p:txBody>
      </p:sp>
      <p:sp>
        <p:nvSpPr>
          <p:cNvPr id="6" name="TextBox 5"/>
          <p:cNvSpPr txBox="1"/>
          <p:nvPr/>
        </p:nvSpPr>
        <p:spPr>
          <a:xfrm>
            <a:off x="3496849" y="1421375"/>
            <a:ext cx="2063386" cy="523220"/>
          </a:xfrm>
          <a:prstGeom prst="rect">
            <a:avLst/>
          </a:prstGeom>
          <a:noFill/>
        </p:spPr>
        <p:txBody>
          <a:bodyPr wrap="none" rtlCol="0">
            <a:spAutoFit/>
          </a:bodyPr>
          <a:lstStyle/>
          <a:p>
            <a:pPr algn="ctr"/>
            <a:r>
              <a:rPr lang="en-US" sz="2800" b="1" dirty="0" smtClean="0">
                <a:solidFill>
                  <a:srgbClr val="1A1FF2"/>
                </a:solidFill>
                <a:latin typeface="Arial" pitchFamily="34" charset="0"/>
                <a:cs typeface="Arial" pitchFamily="34" charset="0"/>
              </a:rPr>
              <a:t>Be Present</a:t>
            </a:r>
            <a:endParaRPr lang="en-US" sz="2800" b="1" dirty="0">
              <a:solidFill>
                <a:srgbClr val="1A1FF2"/>
              </a:solidFill>
              <a:latin typeface="Arial" pitchFamily="34" charset="0"/>
              <a:cs typeface="Arial" pitchFamily="34" charset="0"/>
            </a:endParaRPr>
          </a:p>
        </p:txBody>
      </p:sp>
      <p:sp>
        <p:nvSpPr>
          <p:cNvPr id="7" name="TextBox 6"/>
          <p:cNvSpPr txBox="1"/>
          <p:nvPr/>
        </p:nvSpPr>
        <p:spPr>
          <a:xfrm>
            <a:off x="6121470" y="2465652"/>
            <a:ext cx="2541080" cy="954107"/>
          </a:xfrm>
          <a:prstGeom prst="rect">
            <a:avLst/>
          </a:prstGeom>
          <a:noFill/>
        </p:spPr>
        <p:txBody>
          <a:bodyPr wrap="none" rtlCol="0">
            <a:spAutoFit/>
          </a:bodyPr>
          <a:lstStyle/>
          <a:p>
            <a:pPr algn="ctr"/>
            <a:r>
              <a:rPr lang="en-US" sz="2800" b="1" dirty="0" smtClean="0">
                <a:solidFill>
                  <a:srgbClr val="CC6600"/>
                </a:solidFill>
                <a:latin typeface="Arial" pitchFamily="34" charset="0"/>
                <a:cs typeface="Arial" pitchFamily="34" charset="0"/>
              </a:rPr>
              <a:t>Connect with </a:t>
            </a:r>
          </a:p>
          <a:p>
            <a:pPr algn="ctr"/>
            <a:r>
              <a:rPr lang="en-US" sz="2800" b="1" dirty="0" smtClean="0">
                <a:solidFill>
                  <a:srgbClr val="CC6600"/>
                </a:solidFill>
                <a:latin typeface="Arial" pitchFamily="34" charset="0"/>
                <a:cs typeface="Arial" pitchFamily="34" charset="0"/>
              </a:rPr>
              <a:t>Values</a:t>
            </a:r>
            <a:endParaRPr lang="en-US" sz="2800" b="1" dirty="0">
              <a:solidFill>
                <a:srgbClr val="CC6600"/>
              </a:solidFill>
              <a:latin typeface="Arial" pitchFamily="34" charset="0"/>
              <a:cs typeface="Arial" pitchFamily="34" charset="0"/>
            </a:endParaRPr>
          </a:p>
        </p:txBody>
      </p:sp>
      <p:sp>
        <p:nvSpPr>
          <p:cNvPr id="9" name="TextBox 8"/>
          <p:cNvSpPr txBox="1"/>
          <p:nvPr/>
        </p:nvSpPr>
        <p:spPr>
          <a:xfrm>
            <a:off x="832147" y="2465652"/>
            <a:ext cx="2206053" cy="523220"/>
          </a:xfrm>
          <a:prstGeom prst="rect">
            <a:avLst/>
          </a:prstGeom>
          <a:noFill/>
        </p:spPr>
        <p:txBody>
          <a:bodyPr wrap="none" rtlCol="0">
            <a:spAutoFit/>
          </a:bodyPr>
          <a:lstStyle/>
          <a:p>
            <a:pPr algn="ctr"/>
            <a:r>
              <a:rPr lang="en-US" sz="2800" b="1" dirty="0" smtClean="0">
                <a:solidFill>
                  <a:srgbClr val="33CC33"/>
                </a:solidFill>
                <a:latin typeface="Arial" pitchFamily="34" charset="0"/>
                <a:cs typeface="Arial" pitchFamily="34" charset="0"/>
              </a:rPr>
              <a:t>Acceptance</a:t>
            </a:r>
            <a:endParaRPr lang="en-US" sz="2800" b="1" dirty="0">
              <a:solidFill>
                <a:srgbClr val="33CC33"/>
              </a:solidFill>
              <a:latin typeface="Arial" pitchFamily="34" charset="0"/>
              <a:cs typeface="Arial" pitchFamily="34" charset="0"/>
            </a:endParaRPr>
          </a:p>
        </p:txBody>
      </p:sp>
      <p:sp>
        <p:nvSpPr>
          <p:cNvPr id="10" name="TextBox 9"/>
          <p:cNvSpPr txBox="1"/>
          <p:nvPr/>
        </p:nvSpPr>
        <p:spPr>
          <a:xfrm>
            <a:off x="1566516" y="4070686"/>
            <a:ext cx="1385316" cy="523220"/>
          </a:xfrm>
          <a:prstGeom prst="rect">
            <a:avLst/>
          </a:prstGeom>
          <a:noFill/>
        </p:spPr>
        <p:txBody>
          <a:bodyPr wrap="none" rtlCol="0">
            <a:spAutoFit/>
          </a:bodyPr>
          <a:lstStyle/>
          <a:p>
            <a:pPr algn="ctr"/>
            <a:r>
              <a:rPr lang="en-US" sz="2800" b="1" dirty="0" smtClean="0">
                <a:solidFill>
                  <a:srgbClr val="FFC000"/>
                </a:solidFill>
                <a:latin typeface="Arial" pitchFamily="34" charset="0"/>
                <a:cs typeface="Arial" pitchFamily="34" charset="0"/>
              </a:rPr>
              <a:t>Defuse</a:t>
            </a:r>
            <a:endParaRPr lang="en-US" sz="2800" b="1" dirty="0">
              <a:solidFill>
                <a:srgbClr val="FFC000"/>
              </a:solidFill>
              <a:latin typeface="Arial" pitchFamily="34" charset="0"/>
              <a:cs typeface="Arial" pitchFamily="34" charset="0"/>
            </a:endParaRPr>
          </a:p>
        </p:txBody>
      </p:sp>
      <p:sp>
        <p:nvSpPr>
          <p:cNvPr id="11" name="TextBox 10"/>
          <p:cNvSpPr txBox="1"/>
          <p:nvPr/>
        </p:nvSpPr>
        <p:spPr>
          <a:xfrm>
            <a:off x="3243685" y="5083864"/>
            <a:ext cx="2699778" cy="523220"/>
          </a:xfrm>
          <a:prstGeom prst="rect">
            <a:avLst/>
          </a:prstGeom>
          <a:noFill/>
        </p:spPr>
        <p:txBody>
          <a:bodyPr wrap="none" rtlCol="0">
            <a:spAutoFit/>
          </a:bodyPr>
          <a:lstStyle/>
          <a:p>
            <a:pPr algn="ctr"/>
            <a:r>
              <a:rPr lang="en-US" sz="2800" b="1" dirty="0" smtClean="0">
                <a:solidFill>
                  <a:srgbClr val="CC00CC"/>
                </a:solidFill>
                <a:latin typeface="Arial" pitchFamily="34" charset="0"/>
                <a:cs typeface="Arial" pitchFamily="34" charset="0"/>
              </a:rPr>
              <a:t>Changing Self </a:t>
            </a:r>
            <a:endParaRPr lang="en-US" sz="2800" b="1" dirty="0">
              <a:solidFill>
                <a:srgbClr val="CC00CC"/>
              </a:solidFill>
              <a:latin typeface="Arial" pitchFamily="34" charset="0"/>
              <a:cs typeface="Arial" pitchFamily="34" charset="0"/>
            </a:endParaRPr>
          </a:p>
        </p:txBody>
      </p:sp>
      <p:sp>
        <p:nvSpPr>
          <p:cNvPr id="13" name="TextBox 12"/>
          <p:cNvSpPr txBox="1"/>
          <p:nvPr/>
        </p:nvSpPr>
        <p:spPr>
          <a:xfrm>
            <a:off x="6120444" y="4070686"/>
            <a:ext cx="2542106" cy="523220"/>
          </a:xfrm>
          <a:prstGeom prst="rect">
            <a:avLst/>
          </a:prstGeom>
          <a:noFill/>
        </p:spPr>
        <p:txBody>
          <a:bodyPr wrap="none" rtlCol="0">
            <a:spAutoFit/>
          </a:bodyPr>
          <a:lstStyle/>
          <a:p>
            <a:r>
              <a:rPr lang="en-US" sz="2800" b="1" dirty="0" smtClean="0">
                <a:latin typeface="Arial" pitchFamily="34" charset="0"/>
                <a:cs typeface="Arial" pitchFamily="34" charset="0"/>
              </a:rPr>
              <a:t>Act on Values</a:t>
            </a:r>
            <a:endParaRPr lang="en-US" sz="28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391EF60E-1DBE-3541-B70E-167696F3797D}" type="slidenum">
              <a:rPr lang="en-US" smtClean="0"/>
              <a:t>17</a:t>
            </a:fld>
            <a:endParaRPr lang="en-US" dirty="0"/>
          </a:p>
        </p:txBody>
      </p:sp>
    </p:spTree>
    <p:extLst>
      <p:ext uri="{BB962C8B-B14F-4D97-AF65-F5344CB8AC3E}">
        <p14:creationId xmlns:p14="http://schemas.microsoft.com/office/powerpoint/2010/main" val="18759956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5369" y="152400"/>
            <a:ext cx="647765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391EF60E-1DBE-3541-B70E-167696F3797D}" type="slidenum">
              <a:rPr lang="en-US" smtClean="0"/>
              <a:t>18</a:t>
            </a:fld>
            <a:endParaRPr lang="en-US" dirty="0"/>
          </a:p>
        </p:txBody>
      </p:sp>
      <p:sp>
        <p:nvSpPr>
          <p:cNvPr id="3" name="TextBox 2"/>
          <p:cNvSpPr txBox="1"/>
          <p:nvPr/>
        </p:nvSpPr>
        <p:spPr>
          <a:xfrm>
            <a:off x="208173" y="401054"/>
            <a:ext cx="2328056" cy="400110"/>
          </a:xfrm>
          <a:prstGeom prst="rect">
            <a:avLst/>
          </a:prstGeom>
          <a:noFill/>
        </p:spPr>
        <p:txBody>
          <a:bodyPr wrap="none" rtlCol="0">
            <a:spAutoFit/>
          </a:bodyPr>
          <a:lstStyle/>
          <a:p>
            <a:r>
              <a:rPr lang="en-US" sz="2000" dirty="0" smtClean="0">
                <a:solidFill>
                  <a:srgbClr val="FF0000"/>
                </a:solidFill>
              </a:rPr>
              <a:t>Bulls-Eye Worksheet</a:t>
            </a:r>
            <a:endParaRPr lang="en-US" sz="2000" dirty="0">
              <a:solidFill>
                <a:srgbClr val="FF0000"/>
              </a:solidFill>
            </a:endParaRPr>
          </a:p>
        </p:txBody>
      </p:sp>
    </p:spTree>
    <p:extLst>
      <p:ext uri="{BB962C8B-B14F-4D97-AF65-F5344CB8AC3E}">
        <p14:creationId xmlns:p14="http://schemas.microsoft.com/office/powerpoint/2010/main" val="31741808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Bulls Eye Professional Plan Follow-up</a:t>
            </a:r>
            <a:endParaRPr lang="en-US" dirty="0"/>
          </a:p>
        </p:txBody>
      </p:sp>
      <p:pic>
        <p:nvPicPr>
          <p:cNvPr id="6" name="Picture 5" descr="MC9004396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353" y="1556216"/>
            <a:ext cx="3812447" cy="4192041"/>
          </a:xfrm>
          <a:prstGeom prst="wedgeEllipseCallout">
            <a:avLst>
              <a:gd name="adj1" fmla="val -6117"/>
              <a:gd name="adj2" fmla="val 42522"/>
            </a:avLst>
          </a:prstGeom>
        </p:spPr>
      </p:pic>
      <p:sp>
        <p:nvSpPr>
          <p:cNvPr id="7" name="Oval Callout 6"/>
          <p:cNvSpPr>
            <a:spLocks noChangeArrowheads="1"/>
          </p:cNvSpPr>
          <p:nvPr/>
        </p:nvSpPr>
        <p:spPr bwMode="auto">
          <a:xfrm>
            <a:off x="2763838" y="2054225"/>
            <a:ext cx="2109787" cy="1182688"/>
          </a:xfrm>
          <a:prstGeom prst="wedgeEllipseCallout">
            <a:avLst>
              <a:gd name="adj1" fmla="val 131648"/>
              <a:gd name="adj2" fmla="val 74898"/>
            </a:avLst>
          </a:prstGeom>
          <a:solidFill>
            <a:schemeClr val="bg1"/>
          </a:solidFill>
          <a:ln w="9525">
            <a:solidFill>
              <a:schemeClr val="tx1"/>
            </a:solidFill>
            <a:miter lim="800000"/>
            <a:headEnd/>
            <a:tailEnd/>
          </a:ln>
          <a:effectLst>
            <a:outerShdw blurRad="40000" dist="23000" dir="5400000" rotWithShape="0">
              <a:srgbClr val="000000">
                <a:alpha val="34998"/>
              </a:srgbClr>
            </a:outerShdw>
          </a:effectLst>
        </p:spPr>
        <p:txBody>
          <a:bodyPr/>
          <a:lstStyle/>
          <a:p>
            <a:pPr>
              <a:defRPr/>
            </a:pPr>
            <a:endParaRPr lang="en-US" dirty="0">
              <a:solidFill>
                <a:schemeClr val="lt1"/>
              </a:solidFill>
              <a:latin typeface="+mn-lt"/>
              <a:ea typeface="+mn-ea"/>
              <a:cs typeface="+mn-cs"/>
            </a:endParaRPr>
          </a:p>
        </p:txBody>
      </p:sp>
      <p:sp>
        <p:nvSpPr>
          <p:cNvPr id="8" name="TextBox 7"/>
          <p:cNvSpPr txBox="1"/>
          <p:nvPr/>
        </p:nvSpPr>
        <p:spPr>
          <a:xfrm>
            <a:off x="271463" y="3236913"/>
            <a:ext cx="4413250" cy="2062162"/>
          </a:xfrm>
          <a:prstGeom prst="rect">
            <a:avLst/>
          </a:prstGeom>
          <a:noFill/>
        </p:spPr>
        <p:txBody>
          <a:bodyPr>
            <a:spAutoFit/>
          </a:bodyPr>
          <a:lstStyle/>
          <a:p>
            <a:pPr>
              <a:spcAft>
                <a:spcPts val="1200"/>
              </a:spcAft>
              <a:defRPr/>
            </a:pPr>
            <a:r>
              <a:rPr lang="en-US" sz="3600" b="1" dirty="0">
                <a:ea typeface="ＭＳ Ｐゴシック" charset="0"/>
                <a:cs typeface="ＭＳ Ｐゴシック" charset="0"/>
              </a:rPr>
              <a:t>Action Steps</a:t>
            </a:r>
          </a:p>
          <a:p>
            <a:pPr marL="342900" indent="-342900">
              <a:spcAft>
                <a:spcPts val="1200"/>
              </a:spcAft>
              <a:buFont typeface="+mj-lt"/>
              <a:buAutoNum type="arabicPeriod"/>
              <a:defRPr/>
            </a:pPr>
            <a:r>
              <a:rPr lang="en-US" sz="3600" dirty="0">
                <a:ea typeface="ＭＳ Ｐゴシック" charset="0"/>
                <a:cs typeface="ＭＳ Ｐゴシック" charset="0"/>
              </a:rPr>
              <a:t>  </a:t>
            </a:r>
          </a:p>
          <a:p>
            <a:pPr marL="342900" indent="-342900">
              <a:spcAft>
                <a:spcPts val="1200"/>
              </a:spcAft>
              <a:buFont typeface="+mj-lt"/>
              <a:buAutoNum type="arabicPeriod"/>
              <a:defRPr/>
            </a:pPr>
            <a:r>
              <a:rPr lang="en-US" sz="3600" dirty="0">
                <a:ea typeface="ＭＳ Ｐゴシック" charset="0"/>
                <a:cs typeface="ＭＳ Ｐゴシック" charset="0"/>
              </a:rPr>
              <a:t> </a:t>
            </a:r>
          </a:p>
        </p:txBody>
      </p:sp>
    </p:spTree>
    <p:extLst>
      <p:ext uri="{BB962C8B-B14F-4D97-AF65-F5344CB8AC3E}">
        <p14:creationId xmlns:p14="http://schemas.microsoft.com/office/powerpoint/2010/main" val="236191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85800"/>
          </a:xfrm>
        </p:spPr>
        <p:txBody>
          <a:bodyPr>
            <a:normAutofit fontScale="90000"/>
          </a:bodyPr>
          <a:lstStyle/>
          <a:p>
            <a:r>
              <a:rPr lang="en-US" dirty="0" smtClean="0"/>
              <a:t>Disclosures (support):</a:t>
            </a:r>
            <a:endParaRPr lang="en-US" dirty="0"/>
          </a:p>
        </p:txBody>
      </p:sp>
      <p:sp>
        <p:nvSpPr>
          <p:cNvPr id="3" name="Content Placeholder 2"/>
          <p:cNvSpPr>
            <a:spLocks noGrp="1"/>
          </p:cNvSpPr>
          <p:nvPr>
            <p:ph idx="1"/>
          </p:nvPr>
        </p:nvSpPr>
        <p:spPr>
          <a:xfrm>
            <a:off x="609599" y="1371600"/>
            <a:ext cx="6347714" cy="4669763"/>
          </a:xfrm>
        </p:spPr>
        <p:txBody>
          <a:bodyPr>
            <a:normAutofit/>
          </a:bodyPr>
          <a:lstStyle/>
          <a:p>
            <a:pPr marL="0" indent="0">
              <a:buNone/>
            </a:pPr>
            <a:r>
              <a:rPr lang="en-US" sz="3600" dirty="0" smtClean="0"/>
              <a:t>Relevant </a:t>
            </a:r>
            <a:r>
              <a:rPr lang="en-US" sz="3600" dirty="0"/>
              <a:t>Financial Relationships: </a:t>
            </a:r>
          </a:p>
          <a:p>
            <a:pPr lvl="1"/>
            <a:r>
              <a:rPr lang="en-US" sz="3400" dirty="0" err="1" smtClean="0"/>
              <a:t>Mountainview</a:t>
            </a:r>
            <a:r>
              <a:rPr lang="en-US" sz="3400" dirty="0" smtClean="0"/>
              <a:t> Consulting Group</a:t>
            </a:r>
          </a:p>
          <a:p>
            <a:pPr lvl="1"/>
            <a:r>
              <a:rPr lang="en-US" sz="3400" dirty="0" smtClean="0"/>
              <a:t>Royalties for books</a:t>
            </a:r>
            <a:endParaRPr lang="en-US" sz="3600" dirty="0"/>
          </a:p>
          <a:p>
            <a:endParaRPr lang="en-US" sz="3300" dirty="0"/>
          </a:p>
          <a:p>
            <a:endParaRPr lang="en-US" sz="3300" dirty="0"/>
          </a:p>
          <a:p>
            <a:endParaRPr lang="en-US" sz="3300" dirty="0"/>
          </a:p>
          <a:p>
            <a:endParaRPr lang="en-US" dirty="0"/>
          </a:p>
        </p:txBody>
      </p:sp>
    </p:spTree>
    <p:extLst>
      <p:ext uri="{BB962C8B-B14F-4D97-AF65-F5344CB8AC3E}">
        <p14:creationId xmlns:p14="http://schemas.microsoft.com/office/powerpoint/2010/main" val="10484853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rial" pitchFamily="34" charset="0"/>
                <a:cs typeface="Arial" pitchFamily="34" charset="0"/>
              </a:rPr>
              <a:t>Passengers on the Bus</a:t>
            </a:r>
            <a:endParaRPr lang="en-US"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lstStyle/>
          <a:p>
            <a:pPr marL="0" indent="0" algn="ctr">
              <a:buNone/>
            </a:pPr>
            <a:r>
              <a:rPr lang="en-US" dirty="0" smtClean="0">
                <a:solidFill>
                  <a:srgbClr val="1A1FF2"/>
                </a:solidFill>
                <a:latin typeface="Arial" pitchFamily="34" charset="0"/>
                <a:cs typeface="Arial" pitchFamily="34" charset="0"/>
              </a:rPr>
              <a:t>Exercise</a:t>
            </a:r>
            <a:endParaRPr lang="en-US" dirty="0">
              <a:solidFill>
                <a:srgbClr val="1A1FF2"/>
              </a:solidFill>
              <a:latin typeface="Arial" pitchFamily="34" charset="0"/>
              <a:cs typeface="Arial" pitchFamily="34" charset="0"/>
            </a:endParaRPr>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363761"/>
            <a:ext cx="5381626" cy="302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91EF60E-1DBE-3541-B70E-167696F3797D}" type="slidenum">
              <a:rPr lang="en-US" smtClean="0"/>
              <a:t>20</a:t>
            </a:fld>
            <a:endParaRPr lang="en-US" dirty="0"/>
          </a:p>
        </p:txBody>
      </p:sp>
    </p:spTree>
    <p:extLst>
      <p:ext uri="{BB962C8B-B14F-4D97-AF65-F5344CB8AC3E}">
        <p14:creationId xmlns:p14="http://schemas.microsoft.com/office/powerpoint/2010/main" val="42191202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050"/>
            <a:ext cx="8229600" cy="788834"/>
          </a:xfrm>
        </p:spPr>
        <p:txBody>
          <a:bodyPr>
            <a:noAutofit/>
          </a:bodyPr>
          <a:lstStyle/>
          <a:p>
            <a:r>
              <a:rPr lang="en-US" sz="4000" dirty="0" smtClean="0">
                <a:solidFill>
                  <a:srgbClr val="FF0000"/>
                </a:solidFill>
              </a:rPr>
              <a:t>SPRITIED PRIMARY CARE Experiment</a:t>
            </a:r>
            <a:endParaRPr lang="en-US" sz="4000" dirty="0">
              <a:solidFill>
                <a:srgbClr val="FF0000"/>
              </a:solidFill>
            </a:endParaRPr>
          </a:p>
        </p:txBody>
      </p:sp>
      <p:sp>
        <p:nvSpPr>
          <p:cNvPr id="4" name="Content Placeholder 3"/>
          <p:cNvSpPr>
            <a:spLocks noGrp="1"/>
          </p:cNvSpPr>
          <p:nvPr>
            <p:ph idx="1"/>
          </p:nvPr>
        </p:nvSpPr>
        <p:spPr>
          <a:xfrm>
            <a:off x="4121826" y="1558461"/>
            <a:ext cx="4564974" cy="4691063"/>
          </a:xfrm>
        </p:spPr>
        <p:txBody>
          <a:bodyPr>
            <a:normAutofit fontScale="85000" lnSpcReduction="20000"/>
          </a:bodyPr>
          <a:lstStyle/>
          <a:p>
            <a:pPr marL="514350" indent="-514350">
              <a:buFont typeface="+mj-lt"/>
              <a:buAutoNum type="arabicPeriod"/>
            </a:pPr>
            <a:r>
              <a:rPr lang="en-US" dirty="0" smtClean="0">
                <a:solidFill>
                  <a:srgbClr val="FF0000"/>
                </a:solidFill>
              </a:rPr>
              <a:t>POST IT</a:t>
            </a:r>
          </a:p>
          <a:p>
            <a:pPr marL="400050" lvl="1" indent="0">
              <a:buNone/>
            </a:pPr>
            <a:r>
              <a:rPr lang="en-US" dirty="0" smtClean="0"/>
              <a:t>Post Personal Action Plan (frig door or office area)</a:t>
            </a:r>
          </a:p>
          <a:p>
            <a:pPr marL="514350" indent="-514350">
              <a:buFont typeface="+mj-lt"/>
              <a:buAutoNum type="arabicPeriod"/>
            </a:pPr>
            <a:r>
              <a:rPr lang="en-US" dirty="0" smtClean="0">
                <a:solidFill>
                  <a:srgbClr val="FF0000"/>
                </a:solidFill>
              </a:rPr>
              <a:t>OPEN UP</a:t>
            </a:r>
          </a:p>
          <a:p>
            <a:pPr marL="457200" lvl="1" indent="0">
              <a:buNone/>
            </a:pPr>
            <a:r>
              <a:rPr lang="en-US" dirty="0" smtClean="0"/>
              <a:t>Three minute Openness Practice at beginning of workday</a:t>
            </a:r>
          </a:p>
          <a:p>
            <a:pPr marL="514350" indent="-514350">
              <a:buFont typeface="+mj-lt"/>
              <a:buAutoNum type="arabicPeriod"/>
            </a:pPr>
            <a:r>
              <a:rPr lang="en-US" dirty="0" smtClean="0">
                <a:solidFill>
                  <a:srgbClr val="FF0000"/>
                </a:solidFill>
              </a:rPr>
              <a:t>NOTICE </a:t>
            </a:r>
          </a:p>
          <a:p>
            <a:pPr marL="400050" lvl="1" indent="0">
              <a:buNone/>
            </a:pPr>
            <a:r>
              <a:rPr lang="en-US" dirty="0" smtClean="0"/>
              <a:t>Value consistent behavior detection at end of day</a:t>
            </a:r>
          </a:p>
          <a:p>
            <a:pPr marL="514350" indent="-514350">
              <a:buFont typeface="+mj-lt"/>
              <a:buAutoNum type="arabicPeriod"/>
            </a:pPr>
            <a:r>
              <a:rPr lang="en-US" dirty="0" smtClean="0">
                <a:solidFill>
                  <a:srgbClr val="FF0000"/>
                </a:solidFill>
              </a:rPr>
              <a:t>PRACTICE</a:t>
            </a:r>
          </a:p>
          <a:p>
            <a:pPr marL="400050" lvl="1" indent="0">
              <a:buNone/>
            </a:pPr>
            <a:r>
              <a:rPr lang="en-US" dirty="0" smtClean="0"/>
              <a:t>Follow through on your SPIRITED PC Skill Practice Plan</a:t>
            </a:r>
            <a:endParaRPr lang="en-US" dirty="0"/>
          </a:p>
        </p:txBody>
      </p:sp>
      <p:sp>
        <p:nvSpPr>
          <p:cNvPr id="2" name="Slide Number Placeholder 1"/>
          <p:cNvSpPr>
            <a:spLocks noGrp="1"/>
          </p:cNvSpPr>
          <p:nvPr>
            <p:ph type="sldNum" sz="quarter" idx="12"/>
          </p:nvPr>
        </p:nvSpPr>
        <p:spPr/>
        <p:txBody>
          <a:bodyPr/>
          <a:lstStyle/>
          <a:p>
            <a:fld id="{391EF60E-1DBE-3541-B70E-167696F3797D}" type="slidenum">
              <a:rPr lang="en-US" smtClean="0"/>
              <a:t>21</a:t>
            </a:fld>
            <a:endParaRPr lang="en-US" dirty="0"/>
          </a:p>
        </p:txBody>
      </p:sp>
      <p:pic>
        <p:nvPicPr>
          <p:cNvPr id="6" name="Picture 5" descr="18546050-school-dog-with-books-and-a-penci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44" y="1665700"/>
            <a:ext cx="3446722" cy="4460463"/>
          </a:xfrm>
          <a:prstGeom prst="rect">
            <a:avLst/>
          </a:prstGeom>
        </p:spPr>
      </p:pic>
    </p:spTree>
    <p:extLst>
      <p:ext uri="{BB962C8B-B14F-4D97-AF65-F5344CB8AC3E}">
        <p14:creationId xmlns:p14="http://schemas.microsoft.com/office/powerpoint/2010/main" val="258233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3894"/>
            <a:ext cx="7772400" cy="1470025"/>
          </a:xfrm>
        </p:spPr>
        <p:txBody>
          <a:bodyPr/>
          <a:lstStyle/>
          <a:p>
            <a:r>
              <a:rPr lang="en-US" dirty="0" smtClean="0">
                <a:solidFill>
                  <a:srgbClr val="FF0000"/>
                </a:solidFill>
              </a:rPr>
              <a:t>SPIRITED</a:t>
            </a:r>
            <a:r>
              <a:rPr lang="en-US" dirty="0" smtClean="0"/>
              <a:t> Primary Care</a:t>
            </a:r>
            <a:br>
              <a:rPr lang="en-US" dirty="0" smtClean="0"/>
            </a:br>
            <a:r>
              <a:rPr lang="en-US" sz="3600" dirty="0" smtClean="0"/>
              <a:t>(</a:t>
            </a:r>
            <a:r>
              <a:rPr lang="en-US" sz="3600" dirty="0" smtClean="0">
                <a:solidFill>
                  <a:srgbClr val="FF0000"/>
                </a:solidFill>
              </a:rPr>
              <a:t>SPC</a:t>
            </a:r>
            <a:r>
              <a:rPr lang="en-US" sz="3600" dirty="0" smtClean="0"/>
              <a:t>)</a:t>
            </a:r>
            <a:endParaRPr lang="en-US" sz="3600" dirty="0"/>
          </a:p>
        </p:txBody>
      </p:sp>
      <p:sp>
        <p:nvSpPr>
          <p:cNvPr id="3" name="Subtitle 2"/>
          <p:cNvSpPr>
            <a:spLocks noGrp="1"/>
          </p:cNvSpPr>
          <p:nvPr>
            <p:ph type="subTitle" idx="1"/>
          </p:nvPr>
        </p:nvSpPr>
        <p:spPr>
          <a:xfrm>
            <a:off x="1371600" y="4602817"/>
            <a:ext cx="6400800" cy="1752600"/>
          </a:xfrm>
        </p:spPr>
        <p:txBody>
          <a:bodyPr>
            <a:normAutofit/>
          </a:bodyPr>
          <a:lstStyle/>
          <a:p>
            <a:r>
              <a:rPr lang="en-US" dirty="0" smtClean="0"/>
              <a:t>Class 2</a:t>
            </a:r>
            <a:endParaRPr lang="en-US" dirty="0"/>
          </a:p>
        </p:txBody>
      </p:sp>
      <p:pic>
        <p:nvPicPr>
          <p:cNvPr id="4" name="Picture 3" descr="Meditation-5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6607" y="274638"/>
            <a:ext cx="3694112"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391EF60E-1DBE-3541-B70E-167696F3797D}" type="slidenum">
              <a:rPr lang="en-US" smtClean="0"/>
              <a:t>22</a:t>
            </a:fld>
            <a:endParaRPr lang="en-US" dirty="0"/>
          </a:p>
        </p:txBody>
      </p:sp>
    </p:spTree>
    <p:extLst>
      <p:ext uri="{BB962C8B-B14F-4D97-AF65-F5344CB8AC3E}">
        <p14:creationId xmlns:p14="http://schemas.microsoft.com/office/powerpoint/2010/main" val="21395989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86478"/>
            <a:ext cx="8229600" cy="1513489"/>
          </a:xfrm>
        </p:spPr>
        <p:txBody>
          <a:bodyPr>
            <a:noAutofit/>
          </a:bodyPr>
          <a:lstStyle/>
          <a:p>
            <a:r>
              <a:rPr lang="en-US" sz="3200" b="1" dirty="0"/>
              <a:t>SITTING UPRIGHT—A SIMPLE BEHAVIORAL STRATEGY TO HELP BUILD RESILIENCE TO STRESS</a:t>
            </a:r>
            <a:r>
              <a:rPr lang="en-US" sz="3200" dirty="0"/>
              <a:t/>
            </a:r>
            <a:br>
              <a:rPr lang="en-US" sz="3200" dirty="0"/>
            </a:br>
            <a:endParaRPr lang="en-US" sz="3200" dirty="0"/>
          </a:p>
        </p:txBody>
      </p:sp>
      <p:sp>
        <p:nvSpPr>
          <p:cNvPr id="8" name="Content Placeholder 7"/>
          <p:cNvSpPr>
            <a:spLocks noGrp="1"/>
          </p:cNvSpPr>
          <p:nvPr>
            <p:ph idx="1"/>
          </p:nvPr>
        </p:nvSpPr>
        <p:spPr>
          <a:xfrm>
            <a:off x="457200" y="2195512"/>
            <a:ext cx="8229600" cy="4525963"/>
          </a:xfrm>
        </p:spPr>
        <p:txBody>
          <a:bodyPr>
            <a:normAutofit fontScale="77500" lnSpcReduction="20000"/>
          </a:bodyPr>
          <a:lstStyle/>
          <a:p>
            <a:r>
              <a:rPr lang="en-US" b="1" dirty="0"/>
              <a:t>Do slumped and upright postures affect stress response?</a:t>
            </a:r>
            <a:endParaRPr lang="en-US" dirty="0"/>
          </a:p>
          <a:p>
            <a:r>
              <a:rPr lang="en-US" b="1" dirty="0" smtClean="0"/>
              <a:t>Randomized </a:t>
            </a:r>
            <a:r>
              <a:rPr lang="en-US" b="1" dirty="0"/>
              <a:t>control trial, 74 participants, told a cover story to reduce expectation effects, completed two stressful tasks, blood pressure and heart rate continuously measured (tape strapped to back)</a:t>
            </a:r>
            <a:endParaRPr lang="en-US" dirty="0"/>
          </a:p>
          <a:p>
            <a:r>
              <a:rPr lang="en-US" b="1" dirty="0" smtClean="0"/>
              <a:t>Upright </a:t>
            </a:r>
            <a:r>
              <a:rPr lang="en-US" b="1" dirty="0"/>
              <a:t>participants: reported higher self esteem, more arousal, better mood, and lower fear</a:t>
            </a:r>
            <a:endParaRPr lang="en-US" dirty="0"/>
          </a:p>
          <a:p>
            <a:r>
              <a:rPr lang="en-US" b="1" dirty="0" smtClean="0"/>
              <a:t>Slumped </a:t>
            </a:r>
            <a:r>
              <a:rPr lang="en-US" b="1" dirty="0"/>
              <a:t>participants: used more negative emotion words, first person singular pronouns, affective process words, sadness words, fewer total words (during the speech stressor). Used linguistic analysis</a:t>
            </a:r>
            <a:endParaRPr lang="en-US" dirty="0"/>
          </a:p>
          <a:p>
            <a:pPr marL="400050" lvl="1" indent="0">
              <a:buNone/>
            </a:pPr>
            <a:r>
              <a:rPr lang="en-US" b="1" dirty="0"/>
              <a:t>Nair, et al. 2015. </a:t>
            </a:r>
            <a:r>
              <a:rPr lang="en-US" b="1" i="1" dirty="0"/>
              <a:t>Health Psychology</a:t>
            </a:r>
            <a:r>
              <a:rPr lang="en-US" b="1" dirty="0"/>
              <a:t>, The University of Aucklund, 34(6), 632-641</a:t>
            </a:r>
            <a:endParaRPr lang="en-US" dirty="0"/>
          </a:p>
          <a:p>
            <a:endParaRPr lang="en-US" dirty="0"/>
          </a:p>
        </p:txBody>
      </p:sp>
      <p:sp>
        <p:nvSpPr>
          <p:cNvPr id="5" name="Slide Number Placeholder 4"/>
          <p:cNvSpPr>
            <a:spLocks noGrp="1"/>
          </p:cNvSpPr>
          <p:nvPr>
            <p:ph type="sldNum" sz="quarter" idx="12"/>
          </p:nvPr>
        </p:nvSpPr>
        <p:spPr/>
        <p:txBody>
          <a:bodyPr/>
          <a:lstStyle/>
          <a:p>
            <a:fld id="{391EF60E-1DBE-3541-B70E-167696F3797D}" type="slidenum">
              <a:rPr lang="en-US" smtClean="0"/>
              <a:t>23</a:t>
            </a:fld>
            <a:endParaRPr lang="en-US" dirty="0"/>
          </a:p>
        </p:txBody>
      </p:sp>
    </p:spTree>
    <p:extLst>
      <p:ext uri="{BB962C8B-B14F-4D97-AF65-F5344CB8AC3E}">
        <p14:creationId xmlns:p14="http://schemas.microsoft.com/office/powerpoint/2010/main" val="1206175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latin typeface="Times New Roman" charset="0"/>
              </a:rPr>
              <a:t>Overview</a:t>
            </a:r>
          </a:p>
        </p:txBody>
      </p:sp>
      <p:sp>
        <p:nvSpPr>
          <p:cNvPr id="27651" name="Rectangle 3"/>
          <p:cNvSpPr>
            <a:spLocks noGrp="1" noChangeArrowheads="1"/>
          </p:cNvSpPr>
          <p:nvPr>
            <p:ph type="body" idx="1"/>
          </p:nvPr>
        </p:nvSpPr>
        <p:spPr/>
        <p:txBody>
          <a:bodyPr>
            <a:normAutofit/>
          </a:bodyPr>
          <a:lstStyle/>
          <a:p>
            <a:pPr marL="514350" indent="-514350" eaLnBrk="1" hangingPunct="1">
              <a:lnSpc>
                <a:spcPct val="130000"/>
              </a:lnSpc>
              <a:buFont typeface="+mj-lt"/>
              <a:buAutoNum type="arabicPeriod"/>
            </a:pPr>
            <a:r>
              <a:rPr lang="en-US" dirty="0" smtClean="0">
                <a:latin typeface="Calibri body"/>
                <a:cs typeface="Calibri body"/>
              </a:rPr>
              <a:t>Review of clinician resiliency model</a:t>
            </a:r>
          </a:p>
          <a:p>
            <a:pPr marL="514350" indent="-514350" eaLnBrk="1" hangingPunct="1">
              <a:lnSpc>
                <a:spcPct val="130000"/>
              </a:lnSpc>
              <a:buFont typeface="+mj-lt"/>
              <a:buAutoNum type="arabicPeriod"/>
            </a:pPr>
            <a:r>
              <a:rPr lang="en-US" dirty="0" smtClean="0">
                <a:latin typeface="Calibri body"/>
                <a:cs typeface="Calibri body"/>
              </a:rPr>
              <a:t>Review of SPIRITED practice plan</a:t>
            </a:r>
          </a:p>
          <a:p>
            <a:pPr marL="514350" indent="-514350" eaLnBrk="1" hangingPunct="1">
              <a:lnSpc>
                <a:spcPct val="130000"/>
              </a:lnSpc>
              <a:buFont typeface="+mj-lt"/>
              <a:buAutoNum type="arabicPeriod"/>
            </a:pPr>
            <a:r>
              <a:rPr lang="en-US" dirty="0" smtClean="0">
                <a:latin typeface="Calibri body"/>
                <a:cs typeface="Calibri body"/>
              </a:rPr>
              <a:t>Identify facilitators and barriers to change</a:t>
            </a:r>
          </a:p>
          <a:p>
            <a:pPr marL="514350" indent="-514350">
              <a:lnSpc>
                <a:spcPct val="130000"/>
              </a:lnSpc>
              <a:buFont typeface="+mj-lt"/>
              <a:buAutoNum type="arabicPeriod"/>
            </a:pPr>
            <a:r>
              <a:rPr lang="en-US" dirty="0" smtClean="0">
                <a:latin typeface="Calibri body"/>
                <a:cs typeface="Calibri body"/>
              </a:rPr>
              <a:t>Use </a:t>
            </a:r>
            <a:r>
              <a:rPr lang="en-US" dirty="0">
                <a:latin typeface="Calibri body"/>
                <a:cs typeface="Calibri body"/>
              </a:rPr>
              <a:t>“choice point” exercise </a:t>
            </a:r>
            <a:endParaRPr lang="en-US" dirty="0" smtClean="0">
              <a:latin typeface="Calibri body"/>
              <a:cs typeface="Calibri body"/>
            </a:endParaRPr>
          </a:p>
          <a:p>
            <a:pPr marL="514350" indent="-514350">
              <a:lnSpc>
                <a:spcPct val="130000"/>
              </a:lnSpc>
              <a:buFont typeface="+mj-lt"/>
              <a:buAutoNum type="arabicPeriod"/>
            </a:pPr>
            <a:r>
              <a:rPr lang="en-US" dirty="0" smtClean="0">
                <a:latin typeface="Calibri body"/>
                <a:cs typeface="Calibri body"/>
              </a:rPr>
              <a:t>Overview </a:t>
            </a:r>
            <a:r>
              <a:rPr lang="en-US" dirty="0">
                <a:latin typeface="Calibri body"/>
                <a:cs typeface="Calibri body"/>
              </a:rPr>
              <a:t>of Matrix Flexibility Tool </a:t>
            </a:r>
          </a:p>
          <a:p>
            <a:pPr marL="514350" indent="-514350" eaLnBrk="1" hangingPunct="1">
              <a:lnSpc>
                <a:spcPct val="130000"/>
              </a:lnSpc>
              <a:buFont typeface="+mj-lt"/>
              <a:buAutoNum type="arabicPeriod"/>
            </a:pPr>
            <a:r>
              <a:rPr lang="en-US" dirty="0" smtClean="0">
                <a:latin typeface="Calibri body"/>
                <a:cs typeface="Calibri body"/>
              </a:rPr>
              <a:t>Bulls-Eye SPIRITED practice plan</a:t>
            </a:r>
          </a:p>
          <a:p>
            <a:pPr eaLnBrk="1" hangingPunct="1">
              <a:buFont typeface="Wingdings" charset="0"/>
              <a:buNone/>
            </a:pPr>
            <a:endParaRPr lang="en-US" i="1" dirty="0">
              <a:latin typeface="Times New Roman" charset="0"/>
            </a:endParaRPr>
          </a:p>
        </p:txBody>
      </p:sp>
      <p:sp>
        <p:nvSpPr>
          <p:cNvPr id="2" name="Slide Number Placeholder 1"/>
          <p:cNvSpPr>
            <a:spLocks noGrp="1"/>
          </p:cNvSpPr>
          <p:nvPr>
            <p:ph type="sldNum" sz="quarter" idx="12"/>
          </p:nvPr>
        </p:nvSpPr>
        <p:spPr/>
        <p:txBody>
          <a:bodyPr/>
          <a:lstStyle/>
          <a:p>
            <a:fld id="{391EF60E-1DBE-3541-B70E-167696F3797D}" type="slidenum">
              <a:rPr lang="en-US" smtClean="0"/>
              <a:t>24</a:t>
            </a:fld>
            <a:endParaRPr lang="en-US" dirty="0"/>
          </a:p>
        </p:txBody>
      </p:sp>
    </p:spTree>
    <p:extLst>
      <p:ext uri="{BB962C8B-B14F-4D97-AF65-F5344CB8AC3E}">
        <p14:creationId xmlns:p14="http://schemas.microsoft.com/office/powerpoint/2010/main" val="18421715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Think about something you’ve wanted to do at work because it is important to you</a:t>
            </a:r>
            <a:endParaRPr lang="en-US" sz="3600" dirty="0"/>
          </a:p>
        </p:txBody>
      </p:sp>
      <p:sp>
        <p:nvSpPr>
          <p:cNvPr id="3" name="Content Placeholder 2"/>
          <p:cNvSpPr>
            <a:spLocks noGrp="1"/>
          </p:cNvSpPr>
          <p:nvPr>
            <p:ph idx="1"/>
          </p:nvPr>
        </p:nvSpPr>
        <p:spPr/>
        <p:txBody>
          <a:bodyPr/>
          <a:lstStyle/>
          <a:p>
            <a:endParaRPr lang="en-US" dirty="0" smtClean="0"/>
          </a:p>
          <a:p>
            <a:endParaRPr lang="en-US" dirty="0"/>
          </a:p>
          <a:p>
            <a:pPr marL="0" indent="0" algn="r">
              <a:buNone/>
            </a:pPr>
            <a:r>
              <a:rPr lang="en-US" dirty="0" smtClean="0"/>
              <a:t>Then list out 3 or 4 things that deter you or move you away from doing it</a:t>
            </a:r>
            <a:endParaRPr lang="en-US" dirty="0"/>
          </a:p>
        </p:txBody>
      </p:sp>
      <p:sp>
        <p:nvSpPr>
          <p:cNvPr id="4" name="Slide Number Placeholder 3"/>
          <p:cNvSpPr>
            <a:spLocks noGrp="1"/>
          </p:cNvSpPr>
          <p:nvPr>
            <p:ph type="sldNum" sz="quarter" idx="12"/>
          </p:nvPr>
        </p:nvSpPr>
        <p:spPr/>
        <p:txBody>
          <a:bodyPr/>
          <a:lstStyle/>
          <a:p>
            <a:fld id="{391EF60E-1DBE-3541-B70E-167696F3797D}" type="slidenum">
              <a:rPr lang="en-US" smtClean="0"/>
              <a:t>25</a:t>
            </a:fld>
            <a:endParaRPr lang="en-US" dirty="0"/>
          </a:p>
        </p:txBody>
      </p:sp>
    </p:spTree>
    <p:extLst>
      <p:ext uri="{BB962C8B-B14F-4D97-AF65-F5344CB8AC3E}">
        <p14:creationId xmlns:p14="http://schemas.microsoft.com/office/powerpoint/2010/main" val="151017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POINT</a:t>
            </a:r>
            <a:endParaRPr lang="en-US" dirty="0"/>
          </a:p>
        </p:txBody>
      </p:sp>
      <p:sp>
        <p:nvSpPr>
          <p:cNvPr id="5" name="Rectangle 4"/>
          <p:cNvSpPr/>
          <p:nvPr/>
        </p:nvSpPr>
        <p:spPr>
          <a:xfrm>
            <a:off x="3326464" y="1417638"/>
            <a:ext cx="2570451" cy="2196959"/>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prstTxWarp prst="textCirclePour">
              <a:avLst/>
            </a:prstTxWarp>
            <a:spAutoFit/>
          </a:bodyPr>
          <a:lstStyle/>
          <a:p>
            <a:pPr algn="ct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MINDFULNESS SKILLS</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3529260" y="4009764"/>
            <a:ext cx="2518638" cy="369332"/>
          </a:xfrm>
          <a:prstGeom prst="rect">
            <a:avLst/>
          </a:prstGeom>
          <a:noFill/>
        </p:spPr>
        <p:txBody>
          <a:bodyPr wrap="none" rtlCol="0">
            <a:spAutoFit/>
          </a:bodyPr>
          <a:lstStyle/>
          <a:p>
            <a:r>
              <a:rPr lang="en-US" dirty="0" smtClean="0"/>
              <a:t>CHALLENGING MOMENT</a:t>
            </a:r>
            <a:endParaRPr lang="en-US" dirty="0"/>
          </a:p>
        </p:txBody>
      </p:sp>
      <p:sp>
        <p:nvSpPr>
          <p:cNvPr id="7" name="TextBox 6"/>
          <p:cNvSpPr txBox="1"/>
          <p:nvPr/>
        </p:nvSpPr>
        <p:spPr>
          <a:xfrm>
            <a:off x="457200" y="4473028"/>
            <a:ext cx="8448467" cy="2339102"/>
          </a:xfrm>
          <a:prstGeom prst="rect">
            <a:avLst/>
          </a:prstGeom>
          <a:noFill/>
        </p:spPr>
        <p:txBody>
          <a:bodyPr wrap="square" rtlCol="0">
            <a:spAutoFit/>
          </a:bodyPr>
          <a:lstStyle/>
          <a:p>
            <a:r>
              <a:rPr lang="en-US" b="1" dirty="0"/>
              <a:t>At the choice point, STOP: </a:t>
            </a:r>
            <a:endParaRPr lang="en-US" dirty="0"/>
          </a:p>
          <a:p>
            <a:r>
              <a:rPr lang="en-US" b="1" dirty="0"/>
              <a:t>S</a:t>
            </a:r>
            <a:r>
              <a:rPr lang="en-US" dirty="0"/>
              <a:t>- Slow down - Slowly breath; or slowly press your feet down; or slowly stretch </a:t>
            </a:r>
          </a:p>
          <a:p>
            <a:r>
              <a:rPr lang="en-US" b="1" dirty="0"/>
              <a:t>T</a:t>
            </a:r>
            <a:r>
              <a:rPr lang="en-US" dirty="0"/>
              <a:t>-Take note - Notice what you are feeling &amp; thinking; notice the world around you &amp; what you are doing </a:t>
            </a:r>
          </a:p>
          <a:p>
            <a:r>
              <a:rPr lang="en-US" b="1" dirty="0"/>
              <a:t>O</a:t>
            </a:r>
            <a:r>
              <a:rPr lang="en-US" dirty="0"/>
              <a:t>-Open up - Make space for your thoughts &amp; feelings; allow them to freely flow through you </a:t>
            </a:r>
          </a:p>
          <a:p>
            <a:r>
              <a:rPr lang="en-US" b="1" dirty="0"/>
              <a:t>P </a:t>
            </a:r>
            <a:r>
              <a:rPr lang="en-US" dirty="0"/>
              <a:t>-Pursue values - Remember your values, and find a way to act on them (no matter how small) 	</a:t>
            </a:r>
            <a:r>
              <a:rPr lang="en-US" dirty="0" smtClean="0"/>
              <a:t>                                                                      </a:t>
            </a:r>
            <a:r>
              <a:rPr lang="en-US" sz="2000" dirty="0" smtClean="0"/>
              <a:t>  Ciarrochi</a:t>
            </a:r>
            <a:r>
              <a:rPr lang="en-US" sz="2000" dirty="0"/>
              <a:t>, Bailey, and Harris, 2013 </a:t>
            </a:r>
          </a:p>
        </p:txBody>
      </p:sp>
      <p:cxnSp>
        <p:nvCxnSpPr>
          <p:cNvPr id="9" name="Straight Connector 8"/>
          <p:cNvCxnSpPr/>
          <p:nvPr/>
        </p:nvCxnSpPr>
        <p:spPr>
          <a:xfrm>
            <a:off x="2038956" y="1694637"/>
            <a:ext cx="1287508" cy="7362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896915" y="1417638"/>
            <a:ext cx="1346743" cy="1013201"/>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44485" y="1048306"/>
            <a:ext cx="1514996" cy="646331"/>
          </a:xfrm>
          <a:prstGeom prst="rect">
            <a:avLst/>
          </a:prstGeom>
          <a:noFill/>
        </p:spPr>
        <p:txBody>
          <a:bodyPr wrap="none" rtlCol="0">
            <a:spAutoFit/>
          </a:bodyPr>
          <a:lstStyle/>
          <a:p>
            <a:r>
              <a:rPr lang="en-US" dirty="0" smtClean="0"/>
              <a:t>AWAY</a:t>
            </a:r>
          </a:p>
          <a:p>
            <a:r>
              <a:rPr lang="en-US" dirty="0" smtClean="0"/>
              <a:t>“Unworkable”</a:t>
            </a:r>
            <a:endParaRPr lang="en-US" dirty="0"/>
          </a:p>
        </p:txBody>
      </p:sp>
      <p:sp>
        <p:nvSpPr>
          <p:cNvPr id="20" name="TextBox 19"/>
          <p:cNvSpPr txBox="1"/>
          <p:nvPr/>
        </p:nvSpPr>
        <p:spPr>
          <a:xfrm>
            <a:off x="7243658" y="1028322"/>
            <a:ext cx="1285967" cy="646331"/>
          </a:xfrm>
          <a:prstGeom prst="rect">
            <a:avLst/>
          </a:prstGeom>
          <a:noFill/>
        </p:spPr>
        <p:txBody>
          <a:bodyPr wrap="none" rtlCol="0">
            <a:spAutoFit/>
          </a:bodyPr>
          <a:lstStyle/>
          <a:p>
            <a:r>
              <a:rPr lang="en-US" dirty="0" smtClean="0"/>
              <a:t>TOWARDS</a:t>
            </a:r>
          </a:p>
          <a:p>
            <a:r>
              <a:rPr lang="en-US" dirty="0" smtClean="0"/>
              <a:t>“Workable”</a:t>
            </a:r>
            <a:endParaRPr lang="en-US" dirty="0"/>
          </a:p>
        </p:txBody>
      </p:sp>
      <p:sp>
        <p:nvSpPr>
          <p:cNvPr id="21" name="TextBox 20"/>
          <p:cNvSpPr txBox="1"/>
          <p:nvPr/>
        </p:nvSpPr>
        <p:spPr>
          <a:xfrm>
            <a:off x="7408945" y="2718164"/>
            <a:ext cx="915635" cy="369332"/>
          </a:xfrm>
          <a:prstGeom prst="rect">
            <a:avLst/>
          </a:prstGeom>
          <a:noFill/>
        </p:spPr>
        <p:txBody>
          <a:bodyPr wrap="none" rtlCol="0">
            <a:spAutoFit/>
          </a:bodyPr>
          <a:lstStyle/>
          <a:p>
            <a:r>
              <a:rPr lang="en-US" dirty="0" smtClean="0"/>
              <a:t>VALUES</a:t>
            </a:r>
            <a:endParaRPr lang="en-US" dirty="0"/>
          </a:p>
        </p:txBody>
      </p:sp>
      <p:sp>
        <p:nvSpPr>
          <p:cNvPr id="22" name="TextBox 21"/>
          <p:cNvSpPr txBox="1"/>
          <p:nvPr/>
        </p:nvSpPr>
        <p:spPr>
          <a:xfrm>
            <a:off x="457200" y="2718164"/>
            <a:ext cx="2377574" cy="646331"/>
          </a:xfrm>
          <a:prstGeom prst="rect">
            <a:avLst/>
          </a:prstGeom>
          <a:noFill/>
        </p:spPr>
        <p:txBody>
          <a:bodyPr wrap="none" rtlCol="0">
            <a:spAutoFit/>
          </a:bodyPr>
          <a:lstStyle/>
          <a:p>
            <a:r>
              <a:rPr lang="en-US" dirty="0" smtClean="0"/>
              <a:t>DIFFICULT, UNHELPFUL</a:t>
            </a:r>
          </a:p>
          <a:p>
            <a:r>
              <a:rPr lang="en-US" dirty="0" smtClean="0"/>
              <a:t>THOUGHTS &amp; FEELINGS</a:t>
            </a:r>
            <a:endParaRPr lang="en-US" dirty="0"/>
          </a:p>
        </p:txBody>
      </p:sp>
      <p:sp>
        <p:nvSpPr>
          <p:cNvPr id="25" name="TextBox 24"/>
          <p:cNvSpPr txBox="1"/>
          <p:nvPr/>
        </p:nvSpPr>
        <p:spPr>
          <a:xfrm>
            <a:off x="7408945" y="3614597"/>
            <a:ext cx="1300356" cy="646331"/>
          </a:xfrm>
          <a:prstGeom prst="rect">
            <a:avLst/>
          </a:prstGeom>
          <a:noFill/>
        </p:spPr>
        <p:txBody>
          <a:bodyPr wrap="none" rtlCol="0">
            <a:spAutoFit/>
          </a:bodyPr>
          <a:lstStyle/>
          <a:p>
            <a:r>
              <a:rPr lang="en-US" dirty="0" smtClean="0"/>
              <a:t>SKILLS &amp; </a:t>
            </a:r>
          </a:p>
          <a:p>
            <a:r>
              <a:rPr lang="en-US" dirty="0" smtClean="0"/>
              <a:t>STRENGTHS</a:t>
            </a:r>
            <a:endParaRPr lang="en-US" dirty="0"/>
          </a:p>
        </p:txBody>
      </p:sp>
    </p:spTree>
    <p:extLst>
      <p:ext uri="{BB962C8B-B14F-4D97-AF65-F5344CB8AC3E}">
        <p14:creationId xmlns:p14="http://schemas.microsoft.com/office/powerpoint/2010/main" val="38390635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Point Exercise</a:t>
            </a:r>
            <a:endParaRPr lang="en-US" dirty="0"/>
          </a:p>
        </p:txBody>
      </p:sp>
      <p:sp>
        <p:nvSpPr>
          <p:cNvPr id="4" name="Content Placeholder 3"/>
          <p:cNvSpPr>
            <a:spLocks noGrp="1"/>
          </p:cNvSpPr>
          <p:nvPr>
            <p:ph idx="1"/>
          </p:nvPr>
        </p:nvSpPr>
        <p:spPr/>
        <p:txBody>
          <a:bodyPr/>
          <a:lstStyle/>
          <a:p>
            <a:r>
              <a:rPr lang="en-US" dirty="0" smtClean="0"/>
              <a:t>Discuss choice point related to valued action with partner</a:t>
            </a:r>
          </a:p>
          <a:p>
            <a:r>
              <a:rPr lang="en-US" dirty="0" smtClean="0"/>
              <a:t>Think through how you could make a “toward values” move </a:t>
            </a:r>
          </a:p>
        </p:txBody>
      </p:sp>
      <p:sp>
        <p:nvSpPr>
          <p:cNvPr id="3" name="Slide Number Placeholder 2"/>
          <p:cNvSpPr>
            <a:spLocks noGrp="1"/>
          </p:cNvSpPr>
          <p:nvPr>
            <p:ph type="sldNum" sz="quarter" idx="12"/>
          </p:nvPr>
        </p:nvSpPr>
        <p:spPr/>
        <p:txBody>
          <a:bodyPr/>
          <a:lstStyle/>
          <a:p>
            <a:fld id="{391EF60E-1DBE-3541-B70E-167696F3797D}" type="slidenum">
              <a:rPr lang="en-US" smtClean="0"/>
              <a:t>27</a:t>
            </a:fld>
            <a:endParaRPr lang="en-US" dirty="0"/>
          </a:p>
        </p:txBody>
      </p:sp>
    </p:spTree>
    <p:extLst>
      <p:ext uri="{BB962C8B-B14F-4D97-AF65-F5344CB8AC3E}">
        <p14:creationId xmlns:p14="http://schemas.microsoft.com/office/powerpoint/2010/main" val="2899437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678" y="4960"/>
            <a:ext cx="9137385" cy="6853039"/>
          </a:xfrm>
        </p:spPr>
      </p:pic>
    </p:spTree>
    <p:extLst>
      <p:ext uri="{BB962C8B-B14F-4D97-AF65-F5344CB8AC3E}">
        <p14:creationId xmlns:p14="http://schemas.microsoft.com/office/powerpoint/2010/main" val="133581673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3894"/>
            <a:ext cx="7772400" cy="1470025"/>
          </a:xfrm>
        </p:spPr>
        <p:txBody>
          <a:bodyPr/>
          <a:lstStyle/>
          <a:p>
            <a:r>
              <a:rPr lang="en-US" dirty="0" smtClean="0">
                <a:solidFill>
                  <a:srgbClr val="FF0000"/>
                </a:solidFill>
              </a:rPr>
              <a:t>SPIRITED</a:t>
            </a:r>
            <a:r>
              <a:rPr lang="en-US" dirty="0" smtClean="0"/>
              <a:t> Primary Care</a:t>
            </a:r>
            <a:br>
              <a:rPr lang="en-US" dirty="0" smtClean="0"/>
            </a:br>
            <a:r>
              <a:rPr lang="en-US" sz="3600" dirty="0" smtClean="0"/>
              <a:t>(</a:t>
            </a:r>
            <a:r>
              <a:rPr lang="en-US" sz="3600" dirty="0" smtClean="0">
                <a:solidFill>
                  <a:srgbClr val="FF0000"/>
                </a:solidFill>
              </a:rPr>
              <a:t>SPC</a:t>
            </a:r>
            <a:r>
              <a:rPr lang="en-US" sz="3600" dirty="0" smtClean="0"/>
              <a:t>)</a:t>
            </a:r>
            <a:endParaRPr lang="en-US" sz="3600" dirty="0"/>
          </a:p>
        </p:txBody>
      </p:sp>
      <p:sp>
        <p:nvSpPr>
          <p:cNvPr id="3" name="Subtitle 2"/>
          <p:cNvSpPr>
            <a:spLocks noGrp="1"/>
          </p:cNvSpPr>
          <p:nvPr>
            <p:ph type="subTitle" idx="1"/>
          </p:nvPr>
        </p:nvSpPr>
        <p:spPr>
          <a:xfrm>
            <a:off x="1371600" y="4602817"/>
            <a:ext cx="6400800" cy="1752600"/>
          </a:xfrm>
        </p:spPr>
        <p:txBody>
          <a:bodyPr>
            <a:normAutofit/>
          </a:bodyPr>
          <a:lstStyle/>
          <a:p>
            <a:r>
              <a:rPr lang="en-US" dirty="0" smtClean="0"/>
              <a:t>Class 3</a:t>
            </a:r>
            <a:endParaRPr lang="en-US" dirty="0"/>
          </a:p>
        </p:txBody>
      </p:sp>
      <p:pic>
        <p:nvPicPr>
          <p:cNvPr id="4" name="Picture 3" descr="Meditation-5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6607" y="274638"/>
            <a:ext cx="3694112"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391EF60E-1DBE-3541-B70E-167696F3797D}" type="slidenum">
              <a:rPr lang="en-US" smtClean="0"/>
              <a:t>29</a:t>
            </a:fld>
            <a:endParaRPr lang="en-US" dirty="0"/>
          </a:p>
        </p:txBody>
      </p:sp>
    </p:spTree>
    <p:extLst>
      <p:ext uri="{BB962C8B-B14F-4D97-AF65-F5344CB8AC3E}">
        <p14:creationId xmlns:p14="http://schemas.microsoft.com/office/powerpoint/2010/main" val="36733378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My journey</a:t>
            </a:r>
            <a:endParaRPr lang="en-US" dirty="0"/>
          </a:p>
        </p:txBody>
      </p:sp>
      <p:sp>
        <p:nvSpPr>
          <p:cNvPr id="6" name="Content Placeholder 5"/>
          <p:cNvSpPr>
            <a:spLocks noGrp="1"/>
          </p:cNvSpPr>
          <p:nvPr>
            <p:ph idx="1"/>
          </p:nvPr>
        </p:nvSpPr>
        <p:spPr/>
        <p:txBody>
          <a:bodyPr/>
          <a:lstStyle/>
          <a:p>
            <a:r>
              <a:rPr lang="en-US" dirty="0" smtClean="0"/>
              <a:t>The early years – standing side-by-side, PCBH</a:t>
            </a:r>
          </a:p>
          <a:p>
            <a:r>
              <a:rPr lang="en-US" dirty="0" smtClean="0"/>
              <a:t>The middle years – Dr. Gould &amp; </a:t>
            </a:r>
            <a:r>
              <a:rPr lang="en-US" i="1" dirty="0" smtClean="0"/>
              <a:t>Real Behavior Change</a:t>
            </a:r>
            <a:r>
              <a:rPr lang="en-US" dirty="0" smtClean="0"/>
              <a:t>; the residents</a:t>
            </a:r>
          </a:p>
          <a:p>
            <a:r>
              <a:rPr lang="en-US" dirty="0" smtClean="0"/>
              <a:t>This year – Berlin, Spirited PC in Portland OR</a:t>
            </a:r>
            <a:endParaRPr lang="en-US" dirty="0"/>
          </a:p>
        </p:txBody>
      </p:sp>
    </p:spTree>
    <p:extLst>
      <p:ext uri="{BB962C8B-B14F-4D97-AF65-F5344CB8AC3E}">
        <p14:creationId xmlns:p14="http://schemas.microsoft.com/office/powerpoint/2010/main" val="2973081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97000" y="254000"/>
            <a:ext cx="6350000" cy="6350000"/>
          </a:xfrm>
          <a:prstGeom prst="rect">
            <a:avLst/>
          </a:prstGeom>
        </p:spPr>
      </p:pic>
    </p:spTree>
    <p:extLst>
      <p:ext uri="{BB962C8B-B14F-4D97-AF65-F5344CB8AC3E}">
        <p14:creationId xmlns:p14="http://schemas.microsoft.com/office/powerpoint/2010/main" val="26313466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14" y="274638"/>
            <a:ext cx="4524120" cy="1143000"/>
          </a:xfrm>
        </p:spPr>
        <p:txBody>
          <a:bodyPr/>
          <a:lstStyle/>
          <a:p>
            <a:pPr algn="l"/>
            <a:r>
              <a:rPr lang="en-US" dirty="0" smtClean="0"/>
              <a:t>Compassion</a:t>
            </a:r>
            <a:endParaRPr lang="en-US" dirty="0"/>
          </a:p>
        </p:txBody>
      </p:sp>
      <p:sp>
        <p:nvSpPr>
          <p:cNvPr id="3" name="Content Placeholder 2"/>
          <p:cNvSpPr>
            <a:spLocks noGrp="1"/>
          </p:cNvSpPr>
          <p:nvPr>
            <p:ph sz="half" idx="1"/>
          </p:nvPr>
        </p:nvSpPr>
        <p:spPr>
          <a:xfrm>
            <a:off x="4392295" y="3369461"/>
            <a:ext cx="4101163" cy="3024826"/>
          </a:xfrm>
        </p:spPr>
        <p:txBody>
          <a:bodyPr>
            <a:normAutofit lnSpcReduction="10000"/>
          </a:bodyPr>
          <a:lstStyle/>
          <a:p>
            <a:endParaRPr lang="en-US" dirty="0"/>
          </a:p>
          <a:p>
            <a:pPr marL="0" indent="0">
              <a:buNone/>
            </a:pPr>
            <a:r>
              <a:rPr lang="en-US" dirty="0" smtClean="0"/>
              <a:t>Mountain, Wind, Sky</a:t>
            </a:r>
          </a:p>
          <a:p>
            <a:pPr marL="0" indent="0">
              <a:buNone/>
            </a:pPr>
            <a:r>
              <a:rPr lang="en-US" dirty="0" smtClean="0"/>
              <a:t>	</a:t>
            </a:r>
          </a:p>
          <a:p>
            <a:pPr marL="0" indent="0" algn="r">
              <a:buNone/>
            </a:pPr>
            <a:r>
              <a:rPr lang="en-US" dirty="0" smtClean="0"/>
              <a:t>Loving someone</a:t>
            </a:r>
          </a:p>
          <a:p>
            <a:pPr marL="0" indent="0" algn="r">
              <a:buNone/>
            </a:pPr>
            <a:r>
              <a:rPr lang="en-US" dirty="0" smtClean="0"/>
              <a:t>Loving myself</a:t>
            </a:r>
          </a:p>
          <a:p>
            <a:pPr marL="0" indent="0" algn="r">
              <a:buNone/>
            </a:pPr>
            <a:r>
              <a:rPr lang="en-US" dirty="0" smtClean="0"/>
              <a:t>Loving</a:t>
            </a:r>
          </a:p>
        </p:txBody>
      </p:sp>
      <p:sp>
        <p:nvSpPr>
          <p:cNvPr id="7" name="Slide Number Placeholder 6"/>
          <p:cNvSpPr>
            <a:spLocks noGrp="1"/>
          </p:cNvSpPr>
          <p:nvPr>
            <p:ph type="sldNum" sz="quarter" idx="12"/>
          </p:nvPr>
        </p:nvSpPr>
        <p:spPr/>
        <p:txBody>
          <a:bodyPr/>
          <a:lstStyle/>
          <a:p>
            <a:fld id="{391EF60E-1DBE-3541-B70E-167696F3797D}" type="slidenum">
              <a:rPr lang="en-US" smtClean="0"/>
              <a:t>31</a:t>
            </a:fld>
            <a:endParaRPr lang="en-US" dirty="0"/>
          </a:p>
        </p:txBody>
      </p:sp>
      <p:pic>
        <p:nvPicPr>
          <p:cNvPr id="4" name="Picture 3"/>
          <p:cNvPicPr>
            <a:picLocks noChangeAspect="1"/>
          </p:cNvPicPr>
          <p:nvPr/>
        </p:nvPicPr>
        <p:blipFill>
          <a:blip r:embed="rId3"/>
          <a:stretch>
            <a:fillRect/>
          </a:stretch>
        </p:blipFill>
        <p:spPr>
          <a:xfrm>
            <a:off x="2421738" y="1417638"/>
            <a:ext cx="3187700" cy="2108200"/>
          </a:xfrm>
          <a:prstGeom prst="rect">
            <a:avLst/>
          </a:prstGeom>
        </p:spPr>
      </p:pic>
    </p:spTree>
    <p:extLst>
      <p:ext uri="{BB962C8B-B14F-4D97-AF65-F5344CB8AC3E}">
        <p14:creationId xmlns:p14="http://schemas.microsoft.com/office/powerpoint/2010/main" val="39424479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xfrm>
            <a:off x="457200" y="434975"/>
            <a:ext cx="8229600" cy="1143000"/>
          </a:xfrm>
        </p:spPr>
        <p:txBody>
          <a:bodyPr>
            <a:normAutofit fontScale="90000"/>
          </a:bodyPr>
          <a:lstStyle/>
          <a:p>
            <a:pPr eaLnBrk="1" hangingPunct="1">
              <a:defRPr/>
            </a:pPr>
            <a:r>
              <a:rPr lang="en-US" sz="3600" dirty="0">
                <a:latin typeface="Arial" charset="0"/>
                <a:ea typeface="ＭＳ Ｐゴシック" charset="0"/>
                <a:cs typeface="ＭＳ Ｐゴシック" charset="0"/>
              </a:rPr>
              <a:t>Elinor Ostrom</a:t>
            </a:r>
            <a:br>
              <a:rPr lang="en-US" sz="36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2009 Nobel Prize in Economics</a:t>
            </a:r>
            <a:br>
              <a:rPr lang="en-US" sz="3600" dirty="0">
                <a:latin typeface="Arial" charset="0"/>
                <a:ea typeface="ＭＳ Ｐゴシック" charset="0"/>
                <a:cs typeface="ＭＳ Ｐゴシック" charset="0"/>
              </a:rPr>
            </a:br>
            <a:endParaRPr lang="en-US" sz="3600" dirty="0">
              <a:latin typeface="Arial" charset="0"/>
              <a:ea typeface="ＭＳ Ｐゴシック" charset="0"/>
              <a:cs typeface="ＭＳ Ｐゴシック" charset="0"/>
            </a:endParaRPr>
          </a:p>
        </p:txBody>
      </p:sp>
      <p:pic>
        <p:nvPicPr>
          <p:cNvPr id="33997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6709" y="1844675"/>
            <a:ext cx="6433533" cy="427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881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normAutofit fontScale="90000"/>
          </a:bodyPr>
          <a:lstStyle/>
          <a:p>
            <a:pPr eaLnBrk="1" hangingPunct="1">
              <a:defRPr/>
            </a:pPr>
            <a:r>
              <a:rPr lang="en-US" sz="3600" dirty="0">
                <a:solidFill>
                  <a:srgbClr val="000000"/>
                </a:solidFill>
                <a:latin typeface="Arial" charset="0"/>
                <a:ea typeface="ＭＳ Ｐゴシック" charset="0"/>
                <a:cs typeface="ＭＳ Ｐゴシック" charset="0"/>
              </a:rPr>
              <a:t>Elinor </a:t>
            </a:r>
            <a:r>
              <a:rPr lang="en-US" sz="3600" dirty="0" smtClean="0">
                <a:solidFill>
                  <a:srgbClr val="000000"/>
                </a:solidFill>
                <a:latin typeface="Arial" charset="0"/>
                <a:ea typeface="ＭＳ Ｐゴシック" charset="0"/>
                <a:cs typeface="ＭＳ Ｐゴシック" charset="0"/>
              </a:rPr>
              <a:t>Ostrom’s 8 Steps: </a:t>
            </a:r>
            <a:br>
              <a:rPr lang="en-US" sz="3600" dirty="0" smtClean="0">
                <a:solidFill>
                  <a:srgbClr val="000000"/>
                </a:solidFill>
                <a:latin typeface="Arial" charset="0"/>
                <a:ea typeface="ＭＳ Ｐゴシック" charset="0"/>
                <a:cs typeface="ＭＳ Ｐゴシック" charset="0"/>
              </a:rPr>
            </a:br>
            <a:r>
              <a:rPr lang="en-US" sz="3600" dirty="0" smtClean="0">
                <a:solidFill>
                  <a:srgbClr val="000000"/>
                </a:solidFill>
                <a:latin typeface="Arial" charset="0"/>
                <a:ea typeface="ＭＳ Ｐゴシック" charset="0"/>
                <a:cs typeface="ＭＳ Ｐゴシック" charset="0"/>
              </a:rPr>
              <a:t>How to Make Groups Work (</a:t>
            </a:r>
            <a:r>
              <a:rPr lang="en-US" sz="2700" dirty="0" smtClean="0">
                <a:solidFill>
                  <a:srgbClr val="000000"/>
                </a:solidFill>
                <a:latin typeface="Arial" charset="0"/>
                <a:ea typeface="ＭＳ Ｐゴシック" charset="0"/>
                <a:cs typeface="ＭＳ Ｐゴシック" charset="0"/>
              </a:rPr>
              <a:t>for the Greater Good)</a:t>
            </a:r>
            <a:endParaRPr lang="en-US" sz="3600" dirty="0">
              <a:solidFill>
                <a:srgbClr val="000000"/>
              </a:solidFill>
              <a:latin typeface="Arial" charset="0"/>
              <a:ea typeface="ＭＳ Ｐゴシック" charset="0"/>
              <a:cs typeface="ＭＳ Ｐゴシック" charset="0"/>
            </a:endParaRPr>
          </a:p>
        </p:txBody>
      </p:sp>
      <p:sp>
        <p:nvSpPr>
          <p:cNvPr id="2" name="Content Placeholder 1"/>
          <p:cNvSpPr>
            <a:spLocks noGrp="1"/>
          </p:cNvSpPr>
          <p:nvPr>
            <p:ph idx="1"/>
          </p:nvPr>
        </p:nvSpPr>
        <p:spPr/>
        <p:txBody>
          <a:bodyPr>
            <a:normAutofit fontScale="92500" lnSpcReduction="20000"/>
          </a:bodyPr>
          <a:lstStyle/>
          <a:p>
            <a:pPr marL="0" indent="0">
              <a:buNone/>
            </a:pPr>
            <a:r>
              <a:rPr lang="en-US" dirty="0" smtClean="0"/>
              <a:t>1</a:t>
            </a:r>
            <a:r>
              <a:rPr lang="en-US" dirty="0"/>
              <a:t>. Strong group identify and purpose</a:t>
            </a:r>
          </a:p>
          <a:p>
            <a:pPr marL="0" indent="0">
              <a:buNone/>
            </a:pPr>
            <a:r>
              <a:rPr lang="en-US" dirty="0"/>
              <a:t>2. Proportional equivalence of costs and benefits</a:t>
            </a:r>
          </a:p>
          <a:p>
            <a:pPr marL="0" indent="0">
              <a:buNone/>
            </a:pPr>
            <a:r>
              <a:rPr lang="en-US" dirty="0"/>
              <a:t>3. Consensus decision-making</a:t>
            </a:r>
          </a:p>
          <a:p>
            <a:pPr marL="0" indent="0">
              <a:buNone/>
            </a:pPr>
            <a:r>
              <a:rPr lang="en-US" dirty="0"/>
              <a:t>4. Monitoring</a:t>
            </a:r>
          </a:p>
          <a:p>
            <a:pPr marL="0" indent="0">
              <a:buNone/>
            </a:pPr>
            <a:r>
              <a:rPr lang="en-US" dirty="0"/>
              <a:t>5. Graduated sanctions (start mild and friendly; use many more positives than negatives, but be able to step it up)</a:t>
            </a:r>
          </a:p>
          <a:p>
            <a:pPr marL="0" indent="0">
              <a:buNone/>
            </a:pPr>
            <a:r>
              <a:rPr lang="en-US" dirty="0"/>
              <a:t>6. Fast, fair conflict resolution</a:t>
            </a:r>
          </a:p>
          <a:p>
            <a:pPr marL="0" indent="0">
              <a:buNone/>
            </a:pPr>
            <a:r>
              <a:rPr lang="en-US" dirty="0"/>
              <a:t>7. Local autonomy (elbow room)</a:t>
            </a:r>
          </a:p>
          <a:p>
            <a:pPr marL="0" indent="0">
              <a:buNone/>
            </a:pPr>
            <a:r>
              <a:rPr lang="en-US" dirty="0"/>
              <a:t>8. Polycentric governance among groups</a:t>
            </a:r>
          </a:p>
          <a:p>
            <a:endParaRPr lang="en-US" dirty="0"/>
          </a:p>
        </p:txBody>
      </p:sp>
    </p:spTree>
    <p:extLst>
      <p:ext uri="{BB962C8B-B14F-4D97-AF65-F5344CB8AC3E}">
        <p14:creationId xmlns:p14="http://schemas.microsoft.com/office/powerpoint/2010/main" val="2002839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304800"/>
          <a:ext cx="8991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TextBox 3"/>
          <p:cNvSpPr txBox="1">
            <a:spLocks noChangeArrowheads="1"/>
          </p:cNvSpPr>
          <p:nvPr/>
        </p:nvSpPr>
        <p:spPr bwMode="auto">
          <a:xfrm>
            <a:off x="1066800" y="-50800"/>
            <a:ext cx="739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1600" dirty="0">
                <a:solidFill>
                  <a:srgbClr val="FFFFFF"/>
                </a:solidFill>
              </a:rPr>
              <a:t>Effective monitoring by monitors who are part of or accountable to the appropriators;</a:t>
            </a:r>
          </a:p>
          <a:p>
            <a:pPr defTabSz="914400" fontAlgn="base">
              <a:spcBef>
                <a:spcPct val="0"/>
              </a:spcBef>
              <a:spcAft>
                <a:spcPct val="0"/>
              </a:spcAft>
            </a:pPr>
            <a:endParaRPr lang="en-US" sz="1600" dirty="0">
              <a:solidFill>
                <a:srgbClr val="FFFFFF"/>
              </a:solidFill>
            </a:endParaRPr>
          </a:p>
        </p:txBody>
      </p:sp>
      <p:sp>
        <p:nvSpPr>
          <p:cNvPr id="16389" name="TextBox 4"/>
          <p:cNvSpPr txBox="1">
            <a:spLocks noChangeArrowheads="1"/>
          </p:cNvSpPr>
          <p:nvPr/>
        </p:nvSpPr>
        <p:spPr bwMode="auto">
          <a:xfrm>
            <a:off x="100013" y="1130300"/>
            <a:ext cx="15494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1600" dirty="0">
                <a:solidFill>
                  <a:srgbClr val="FFFFFF"/>
                </a:solidFill>
              </a:rPr>
              <a:t>Mechanisms of conflict resolution are cheap and  to easy access;</a:t>
            </a:r>
          </a:p>
          <a:p>
            <a:pPr defTabSz="914400" fontAlgn="base">
              <a:spcBef>
                <a:spcPct val="0"/>
              </a:spcBef>
              <a:spcAft>
                <a:spcPct val="0"/>
              </a:spcAft>
            </a:pPr>
            <a:endParaRPr lang="en-US" sz="1400" dirty="0">
              <a:solidFill>
                <a:srgbClr val="FFFFFF"/>
              </a:solidFill>
            </a:endParaRPr>
          </a:p>
        </p:txBody>
      </p:sp>
      <p:sp>
        <p:nvSpPr>
          <p:cNvPr id="16390" name="TextBox 5"/>
          <p:cNvSpPr txBox="1">
            <a:spLocks noChangeArrowheads="1"/>
          </p:cNvSpPr>
          <p:nvPr/>
        </p:nvSpPr>
        <p:spPr bwMode="auto">
          <a:xfrm>
            <a:off x="6858000" y="-6350"/>
            <a:ext cx="21336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en-US" sz="1600" dirty="0">
                <a:solidFill>
                  <a:srgbClr val="FFFFFF"/>
                </a:solidFill>
              </a:rPr>
              <a:t>The self-determination of the community is recognized by higher-level authorities;</a:t>
            </a:r>
          </a:p>
          <a:p>
            <a:pPr algn="r" defTabSz="914400" fontAlgn="base">
              <a:spcBef>
                <a:spcPct val="0"/>
              </a:spcBef>
              <a:spcAft>
                <a:spcPct val="0"/>
              </a:spcAft>
            </a:pPr>
            <a:r>
              <a:rPr lang="en-US" sz="1600" dirty="0">
                <a:solidFill>
                  <a:srgbClr val="FFFFFF"/>
                </a:solidFill>
              </a:rPr>
              <a:t>Collective-choice arrangements allow most resource appropriators to participate in the decision-making process;</a:t>
            </a:r>
          </a:p>
          <a:p>
            <a:pPr algn="r" defTabSz="914400" fontAlgn="base">
              <a:spcBef>
                <a:spcPct val="0"/>
              </a:spcBef>
              <a:spcAft>
                <a:spcPct val="0"/>
              </a:spcAft>
            </a:pPr>
            <a:endParaRPr lang="en-US" sz="1600" dirty="0">
              <a:solidFill>
                <a:srgbClr val="FFFFFF"/>
              </a:solidFill>
            </a:endParaRPr>
          </a:p>
          <a:p>
            <a:pPr algn="r" defTabSz="914400" fontAlgn="base">
              <a:spcBef>
                <a:spcPct val="0"/>
              </a:spcBef>
              <a:spcAft>
                <a:spcPct val="0"/>
              </a:spcAft>
            </a:pPr>
            <a:endParaRPr lang="en-US" sz="1600" dirty="0">
              <a:solidFill>
                <a:srgbClr val="FFFFFF"/>
              </a:solidFill>
            </a:endParaRPr>
          </a:p>
        </p:txBody>
      </p:sp>
      <p:sp>
        <p:nvSpPr>
          <p:cNvPr id="16391" name="TextBox 6"/>
          <p:cNvSpPr txBox="1">
            <a:spLocks noChangeArrowheads="1"/>
          </p:cNvSpPr>
          <p:nvPr/>
        </p:nvSpPr>
        <p:spPr bwMode="auto">
          <a:xfrm>
            <a:off x="7086600" y="3506788"/>
            <a:ext cx="17526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en-US" sz="1600" dirty="0">
                <a:solidFill>
                  <a:srgbClr val="FFFFFF"/>
                </a:solidFill>
              </a:rPr>
              <a:t>There is a scale of graduated sanctions for resource appropriators who violate community rules;</a:t>
            </a:r>
          </a:p>
          <a:p>
            <a:pPr algn="r" defTabSz="914400" fontAlgn="base">
              <a:spcBef>
                <a:spcPct val="0"/>
              </a:spcBef>
              <a:spcAft>
                <a:spcPct val="0"/>
              </a:spcAft>
            </a:pPr>
            <a:endParaRPr lang="en-US" sz="1600" dirty="0">
              <a:solidFill>
                <a:srgbClr val="FFFFFF"/>
              </a:solidFill>
            </a:endParaRPr>
          </a:p>
        </p:txBody>
      </p:sp>
      <p:sp>
        <p:nvSpPr>
          <p:cNvPr id="16392" name="TextBox 7"/>
          <p:cNvSpPr txBox="1">
            <a:spLocks noChangeArrowheads="1"/>
          </p:cNvSpPr>
          <p:nvPr/>
        </p:nvSpPr>
        <p:spPr bwMode="auto">
          <a:xfrm>
            <a:off x="0" y="3122613"/>
            <a:ext cx="210343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1600" dirty="0">
                <a:solidFill>
                  <a:srgbClr val="FFFFFF"/>
                </a:solidFill>
              </a:rPr>
              <a:t>Rules regarding the appropriation and provision of common resources are adapted to local conditions;</a:t>
            </a:r>
          </a:p>
          <a:p>
            <a:pPr defTabSz="914400" fontAlgn="base">
              <a:spcBef>
                <a:spcPct val="0"/>
              </a:spcBef>
              <a:spcAft>
                <a:spcPct val="0"/>
              </a:spcAft>
            </a:pPr>
            <a:endParaRPr lang="en-US" sz="1400" dirty="0">
              <a:solidFill>
                <a:srgbClr val="FFFFFF"/>
              </a:solidFill>
            </a:endParaRPr>
          </a:p>
        </p:txBody>
      </p:sp>
      <p:sp>
        <p:nvSpPr>
          <p:cNvPr id="16393" name="TextBox 8"/>
          <p:cNvSpPr txBox="1">
            <a:spLocks noChangeArrowheads="1"/>
          </p:cNvSpPr>
          <p:nvPr/>
        </p:nvSpPr>
        <p:spPr bwMode="auto">
          <a:xfrm>
            <a:off x="131763" y="5632450"/>
            <a:ext cx="39004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1600" dirty="0">
                <a:solidFill>
                  <a:srgbClr val="FFFFFF"/>
                </a:solidFill>
              </a:rPr>
              <a:t>In the case of larger common-pool resources: organization in the form of multiple layers of nested enterprises, with smaller groups at the base level.</a:t>
            </a:r>
          </a:p>
          <a:p>
            <a:pPr defTabSz="914400" fontAlgn="base">
              <a:spcBef>
                <a:spcPct val="0"/>
              </a:spcBef>
              <a:spcAft>
                <a:spcPct val="0"/>
              </a:spcAft>
            </a:pPr>
            <a:endParaRPr lang="en-US" sz="1600" dirty="0">
              <a:solidFill>
                <a:srgbClr val="FFFFFF"/>
              </a:solidFill>
            </a:endParaRPr>
          </a:p>
        </p:txBody>
      </p:sp>
    </p:spTree>
    <p:extLst>
      <p:ext uri="{BB962C8B-B14F-4D97-AF65-F5344CB8AC3E}">
        <p14:creationId xmlns:p14="http://schemas.microsoft.com/office/powerpoint/2010/main" val="11979971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16390" grpId="0"/>
      <p:bldP spid="16391" grpId="0"/>
      <p:bldP spid="16392" grpId="0"/>
      <p:bldP spid="1639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Design Exercise</a:t>
            </a:r>
            <a:endParaRPr lang="en-US" dirty="0"/>
          </a:p>
        </p:txBody>
      </p:sp>
      <p:sp>
        <p:nvSpPr>
          <p:cNvPr id="3" name="Content Placeholder 2"/>
          <p:cNvSpPr>
            <a:spLocks noGrp="1"/>
          </p:cNvSpPr>
          <p:nvPr>
            <p:ph idx="1"/>
          </p:nvPr>
        </p:nvSpPr>
        <p:spPr/>
        <p:txBody>
          <a:bodyPr/>
          <a:lstStyle/>
          <a:p>
            <a:r>
              <a:rPr lang="en-US" dirty="0" smtClean="0"/>
              <a:t>Use worksheet</a:t>
            </a:r>
          </a:p>
          <a:p>
            <a:r>
              <a:rPr lang="en-US" dirty="0" smtClean="0"/>
              <a:t>Work in groups of 3 (all from different clinics if possible)</a:t>
            </a:r>
            <a:endParaRPr lang="en-US" dirty="0"/>
          </a:p>
        </p:txBody>
      </p:sp>
    </p:spTree>
    <p:extLst>
      <p:ext uri="{BB962C8B-B14F-4D97-AF65-F5344CB8AC3E}">
        <p14:creationId xmlns:p14="http://schemas.microsoft.com/office/powerpoint/2010/main" val="362961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p:cNvSpPr>
            <a:spLocks noGrp="1"/>
          </p:cNvSpPr>
          <p:nvPr>
            <p:ph type="sldNum" sz="quarter" idx="12"/>
          </p:nvPr>
        </p:nvSpPr>
        <p:spPr bwMode="auto">
          <a:xfrm>
            <a:off x="6553200" y="63674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3337F399-50CB-9348-9FF4-B18ED9D247F4}" type="slidenum">
              <a:rPr lang="en-US" sz="1200">
                <a:solidFill>
                  <a:srgbClr val="898989"/>
                </a:solidFill>
              </a:rPr>
              <a:pPr eaLnBrk="1" hangingPunct="1"/>
              <a:t>36</a:t>
            </a:fld>
            <a:endParaRPr lang="en-US" sz="1200" dirty="0">
              <a:solidFill>
                <a:srgbClr val="898989"/>
              </a:solidFill>
            </a:endParaRPr>
          </a:p>
        </p:txBody>
      </p:sp>
      <p:sp>
        <p:nvSpPr>
          <p:cNvPr id="23554" name="Title 1"/>
          <p:cNvSpPr>
            <a:spLocks noGrp="1"/>
          </p:cNvSpPr>
          <p:nvPr>
            <p:ph type="title"/>
          </p:nvPr>
        </p:nvSpPr>
        <p:spPr>
          <a:xfrm>
            <a:off x="0" y="0"/>
            <a:ext cx="9144000" cy="1982788"/>
          </a:xfrm>
          <a:noFill/>
        </p:spPr>
        <p:txBody>
          <a:bodyPr/>
          <a:lstStyle/>
          <a:p>
            <a:pPr eaLnBrk="1" hangingPunct="1"/>
            <a:r>
              <a:rPr lang="en-US" sz="3200" b="1" dirty="0">
                <a:solidFill>
                  <a:srgbClr val="000000"/>
                </a:solidFill>
                <a:latin typeface="Tahoma" charset="0"/>
                <a:ea typeface="MS PGothic" charset="0"/>
                <a:cs typeface="Tahoma" charset="0"/>
              </a:rPr>
              <a:t>FIVE STEPS TO TRANSCEND STRESS </a:t>
            </a:r>
            <a:br>
              <a:rPr lang="en-US" sz="3200" b="1" dirty="0">
                <a:solidFill>
                  <a:srgbClr val="000000"/>
                </a:solidFill>
                <a:latin typeface="Tahoma" charset="0"/>
                <a:ea typeface="MS PGothic" charset="0"/>
                <a:cs typeface="Tahoma" charset="0"/>
              </a:rPr>
            </a:br>
            <a:r>
              <a:rPr lang="en-US" sz="3200" b="1" dirty="0">
                <a:solidFill>
                  <a:srgbClr val="000000"/>
                </a:solidFill>
                <a:latin typeface="Tahoma" charset="0"/>
                <a:ea typeface="MS PGothic" charset="0"/>
                <a:cs typeface="Tahoma" charset="0"/>
              </a:rPr>
              <a:t>USING MINDFULNESS AND NEUROSCIENCE*</a:t>
            </a:r>
          </a:p>
        </p:txBody>
      </p:sp>
      <p:sp>
        <p:nvSpPr>
          <p:cNvPr id="23555" name="Content Placeholder 2"/>
          <p:cNvSpPr>
            <a:spLocks noGrp="1"/>
          </p:cNvSpPr>
          <p:nvPr>
            <p:ph sz="half" idx="1"/>
          </p:nvPr>
        </p:nvSpPr>
        <p:spPr>
          <a:xfrm>
            <a:off x="519113" y="2251075"/>
            <a:ext cx="3567112" cy="3141663"/>
          </a:xfrm>
        </p:spPr>
        <p:txBody>
          <a:bodyPr/>
          <a:lstStyle/>
          <a:p>
            <a:pPr marL="457200" indent="-457200" eaLnBrk="1" hangingPunct="1">
              <a:buFont typeface="Calibri" charset="0"/>
              <a:buAutoNum type="arabicPeriod"/>
            </a:pPr>
            <a:r>
              <a:rPr lang="en-US" sz="2800" dirty="0">
                <a:latin typeface="Calibri" charset="0"/>
                <a:ea typeface="MS PGothic" charset="0"/>
              </a:rPr>
              <a:t>OBSERVE</a:t>
            </a:r>
          </a:p>
          <a:p>
            <a:pPr marL="457200" indent="-457200" eaLnBrk="1" hangingPunct="1">
              <a:buFont typeface="Calibri" charset="0"/>
              <a:buAutoNum type="arabicPeriod"/>
            </a:pPr>
            <a:r>
              <a:rPr lang="en-US" sz="2800" dirty="0">
                <a:latin typeface="Calibri" charset="0"/>
                <a:ea typeface="MS PGothic" charset="0"/>
              </a:rPr>
              <a:t>DESCRIBE</a:t>
            </a:r>
          </a:p>
          <a:p>
            <a:pPr marL="457200" indent="-457200" eaLnBrk="1" hangingPunct="1">
              <a:buFont typeface="Calibri" charset="0"/>
              <a:buAutoNum type="arabicPeriod"/>
            </a:pPr>
            <a:r>
              <a:rPr lang="en-US" sz="2800" dirty="0">
                <a:latin typeface="Calibri" charset="0"/>
                <a:ea typeface="MS PGothic" charset="0"/>
              </a:rPr>
              <a:t>DETACH</a:t>
            </a:r>
          </a:p>
          <a:p>
            <a:pPr marL="457200" indent="-457200" eaLnBrk="1" hangingPunct="1">
              <a:buFont typeface="Calibri" charset="0"/>
              <a:buAutoNum type="arabicPeriod"/>
            </a:pPr>
            <a:r>
              <a:rPr lang="en-US" sz="2800" dirty="0">
                <a:latin typeface="Calibri" charset="0"/>
                <a:ea typeface="MS PGothic" charset="0"/>
              </a:rPr>
              <a:t>LOVE YOURSELF</a:t>
            </a:r>
          </a:p>
          <a:p>
            <a:pPr marL="457200" indent="-457200" eaLnBrk="1" hangingPunct="1">
              <a:buFont typeface="Calibri" charset="0"/>
              <a:buAutoNum type="arabicPeriod"/>
            </a:pPr>
            <a:r>
              <a:rPr lang="en-US" sz="2800" dirty="0">
                <a:latin typeface="Calibri" charset="0"/>
                <a:ea typeface="MS PGothic" charset="0"/>
              </a:rPr>
              <a:t>ACT MINDFULLY</a:t>
            </a:r>
          </a:p>
        </p:txBody>
      </p:sp>
      <p:sp>
        <p:nvSpPr>
          <p:cNvPr id="23556" name="Content Placeholder 3"/>
          <p:cNvSpPr txBox="1">
            <a:spLocks/>
          </p:cNvSpPr>
          <p:nvPr/>
        </p:nvSpPr>
        <p:spPr bwMode="auto">
          <a:xfrm>
            <a:off x="3989388" y="2244725"/>
            <a:ext cx="45593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20000"/>
              </a:spcBef>
              <a:buFont typeface="Arial" charset="0"/>
              <a:buChar char="•"/>
            </a:pPr>
            <a:r>
              <a:rPr lang="en-US" sz="2800" dirty="0"/>
              <a:t>BRAIN TRAINING EXERCISES</a:t>
            </a:r>
          </a:p>
          <a:p>
            <a:pPr eaLnBrk="1" hangingPunct="1">
              <a:spcBef>
                <a:spcPct val="20000"/>
              </a:spcBef>
              <a:buFont typeface="Arial" charset="0"/>
              <a:buChar char="•"/>
            </a:pPr>
            <a:r>
              <a:rPr lang="en-US" sz="2800" dirty="0"/>
              <a:t>INTEGRATE</a:t>
            </a:r>
          </a:p>
          <a:p>
            <a:pPr lvl="1" eaLnBrk="1" hangingPunct="1">
              <a:spcBef>
                <a:spcPct val="20000"/>
              </a:spcBef>
              <a:buFont typeface="Arial" charset="0"/>
              <a:buChar char="–"/>
            </a:pPr>
            <a:r>
              <a:rPr lang="en-US" sz="2800" dirty="0">
                <a:ea typeface="ＭＳ Ｐゴシック" charset="0"/>
                <a:cs typeface="ＭＳ Ｐゴシック" charset="0"/>
              </a:rPr>
              <a:t>SELF CARE ROUTINE</a:t>
            </a:r>
          </a:p>
          <a:p>
            <a:pPr lvl="1" eaLnBrk="1" hangingPunct="1">
              <a:spcBef>
                <a:spcPct val="20000"/>
              </a:spcBef>
              <a:buFont typeface="Arial" charset="0"/>
              <a:buChar char="–"/>
            </a:pPr>
            <a:r>
              <a:rPr lang="en-US" sz="2800" dirty="0">
                <a:ea typeface="ＭＳ Ｐゴシック" charset="0"/>
                <a:cs typeface="ＭＳ Ｐゴシック" charset="0"/>
              </a:rPr>
              <a:t>FAMILY LIFE</a:t>
            </a:r>
          </a:p>
          <a:p>
            <a:pPr lvl="1" eaLnBrk="1" hangingPunct="1">
              <a:spcBef>
                <a:spcPct val="20000"/>
              </a:spcBef>
              <a:buFont typeface="Arial" charset="0"/>
              <a:buChar char="–"/>
            </a:pPr>
            <a:r>
              <a:rPr lang="en-US" sz="2800" dirty="0">
                <a:ea typeface="ＭＳ Ｐゴシック" charset="0"/>
                <a:cs typeface="ＭＳ Ｐゴシック" charset="0"/>
              </a:rPr>
              <a:t>WORK LIFE</a:t>
            </a:r>
          </a:p>
        </p:txBody>
      </p:sp>
      <p:pic>
        <p:nvPicPr>
          <p:cNvPr id="23557" name="Picture 7" descr="MCG_Logo_1.png"/>
          <p:cNvPicPr>
            <a:picLocks noChangeAspect="1"/>
          </p:cNvPicPr>
          <p:nvPr/>
        </p:nvPicPr>
        <p:blipFill>
          <a:blip r:embed="rId2">
            <a:alphaModFix amt="52000"/>
            <a:extLst>
              <a:ext uri="{28A0092B-C50C-407E-A947-70E740481C1C}">
                <a14:useLocalDpi xmlns:a14="http://schemas.microsoft.com/office/drawing/2010/main" val="0"/>
              </a:ext>
            </a:extLst>
          </a:blip>
          <a:srcRect/>
          <a:stretch>
            <a:fillRect/>
          </a:stretch>
        </p:blipFill>
        <p:spPr bwMode="auto">
          <a:xfrm>
            <a:off x="-49213" y="5800725"/>
            <a:ext cx="2819401" cy="2114550"/>
          </a:xfrm>
          <a:prstGeom prst="rect">
            <a:avLst/>
          </a:prstGeom>
          <a:noFill/>
          <a:ln>
            <a:noFill/>
          </a:ln>
          <a:extLst>
            <a:ext uri="{909E8E84-426E-40dd-AFC4-6F175D3DCCD1}">
              <a14:hiddenFill xmlns:a14="http://schemas.microsoft.com/office/drawing/2010/main">
                <a:solidFill>
                  <a:srgbClr val="FFFFFF">
                    <a:alpha val="5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1"/>
          <p:cNvSpPr txBox="1">
            <a:spLocks noChangeArrowheads="1"/>
          </p:cNvSpPr>
          <p:nvPr/>
        </p:nvSpPr>
        <p:spPr bwMode="auto">
          <a:xfrm>
            <a:off x="820738" y="5267325"/>
            <a:ext cx="756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2200" dirty="0">
                <a:solidFill>
                  <a:srgbClr val="FF0000"/>
                </a:solidFill>
              </a:rPr>
              <a:t>*Strosahl, K. &amp; Robinson, P. (2014). </a:t>
            </a:r>
            <a:r>
              <a:rPr lang="en-US" sz="2200" i="1" dirty="0">
                <a:solidFill>
                  <a:srgbClr val="FF0000"/>
                </a:solidFill>
              </a:rPr>
              <a:t>In This Moment: Five Steps </a:t>
            </a:r>
          </a:p>
          <a:p>
            <a:pPr eaLnBrk="1" hangingPunct="1"/>
            <a:r>
              <a:rPr lang="en-US" sz="2200" i="1" dirty="0">
                <a:solidFill>
                  <a:srgbClr val="FF0000"/>
                </a:solidFill>
              </a:rPr>
              <a:t>to Transcending Stress Using Mindfulness and Neuroscience. </a:t>
            </a:r>
          </a:p>
        </p:txBody>
      </p:sp>
    </p:spTree>
    <p:extLst>
      <p:ext uri="{BB962C8B-B14F-4D97-AF65-F5344CB8AC3E}">
        <p14:creationId xmlns:p14="http://schemas.microsoft.com/office/powerpoint/2010/main" val="23770558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0" y="3482975"/>
            <a:ext cx="9144000" cy="2643188"/>
          </a:xfrm>
        </p:spPr>
        <p:txBody>
          <a:bodyPr/>
          <a:lstStyle/>
          <a:p>
            <a:pPr marL="0" indent="0" algn="ctr" eaLnBrk="1" hangingPunct="1">
              <a:buFont typeface="Arial" charset="0"/>
              <a:buNone/>
            </a:pPr>
            <a:r>
              <a:rPr lang="en-US" sz="6600" dirty="0" smtClean="0">
                <a:latin typeface="Calibri" charset="0"/>
                <a:ea typeface="MS PGothic" charset="0"/>
              </a:rPr>
              <a:t>Choose a way to track your progress . . .</a:t>
            </a:r>
            <a:endParaRPr lang="en-US" sz="6600" dirty="0">
              <a:latin typeface="Calibri" charset="0"/>
              <a:ea typeface="MS PGothic" charset="0"/>
            </a:endParaRPr>
          </a:p>
        </p:txBody>
      </p:sp>
      <p:sp>
        <p:nvSpPr>
          <p:cNvPr id="245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E9874250-64AB-E743-A3C1-4EF11A2ACD0B}" type="slidenum">
              <a:rPr lang="en-US" sz="1200">
                <a:solidFill>
                  <a:srgbClr val="898989"/>
                </a:solidFill>
              </a:rPr>
              <a:pPr eaLnBrk="1" hangingPunct="1"/>
              <a:t>37</a:t>
            </a:fld>
            <a:endParaRPr lang="en-US" sz="1200" dirty="0">
              <a:solidFill>
                <a:srgbClr val="898989"/>
              </a:solidFill>
            </a:endParaRPr>
          </a:p>
        </p:txBody>
      </p:sp>
      <p:sp>
        <p:nvSpPr>
          <p:cNvPr id="24579" name="Title 1"/>
          <p:cNvSpPr>
            <a:spLocks noGrp="1"/>
          </p:cNvSpPr>
          <p:nvPr>
            <p:ph type="title"/>
          </p:nvPr>
        </p:nvSpPr>
        <p:spPr>
          <a:xfrm>
            <a:off x="0" y="0"/>
            <a:ext cx="9144000" cy="3194050"/>
          </a:xfrm>
          <a:noFill/>
        </p:spPr>
        <p:txBody>
          <a:bodyPr>
            <a:normAutofit/>
          </a:bodyPr>
          <a:lstStyle/>
          <a:p>
            <a:pPr eaLnBrk="1" hangingPunct="1"/>
            <a:r>
              <a:rPr lang="en-US" dirty="0">
                <a:solidFill>
                  <a:srgbClr val="000000"/>
                </a:solidFill>
                <a:latin typeface="Tahoma" charset="0"/>
                <a:ea typeface="MS PGothic" charset="0"/>
              </a:rPr>
              <a:t>FIVE FACET MINDFULNESS </a:t>
            </a:r>
            <a:r>
              <a:rPr lang="en-US" dirty="0" smtClean="0">
                <a:solidFill>
                  <a:srgbClr val="000000"/>
                </a:solidFill>
                <a:latin typeface="Tahoma" charset="0"/>
                <a:ea typeface="MS PGothic" charset="0"/>
              </a:rPr>
              <a:t>QUESTIONNAIRE</a:t>
            </a:r>
            <a:r>
              <a:rPr lang="en-US" dirty="0">
                <a:solidFill>
                  <a:srgbClr val="000000"/>
                </a:solidFill>
                <a:latin typeface="Tahoma" charset="0"/>
                <a:ea typeface="MS PGothic" charset="0"/>
              </a:rPr>
              <a:t/>
            </a:r>
            <a:br>
              <a:rPr lang="en-US" dirty="0">
                <a:solidFill>
                  <a:srgbClr val="000000"/>
                </a:solidFill>
                <a:latin typeface="Tahoma" charset="0"/>
                <a:ea typeface="MS PGothic" charset="0"/>
              </a:rPr>
            </a:br>
            <a:r>
              <a:rPr lang="en-US" dirty="0" smtClean="0">
                <a:solidFill>
                  <a:srgbClr val="000000"/>
                </a:solidFill>
                <a:latin typeface="Tahoma" charset="0"/>
                <a:ea typeface="MS PGothic" charset="0"/>
              </a:rPr>
              <a:t>Self-Compassion Questionnaire – Short Form</a:t>
            </a:r>
            <a:endParaRPr lang="en-US" dirty="0">
              <a:solidFill>
                <a:srgbClr val="000000"/>
              </a:solidFill>
              <a:latin typeface="Tahoma" charset="0"/>
              <a:ea typeface="MS PGothic" charset="0"/>
            </a:endParaRPr>
          </a:p>
        </p:txBody>
      </p:sp>
      <p:pic>
        <p:nvPicPr>
          <p:cNvPr id="24580" name="Picture 5" descr="MCG_Logo_1.png"/>
          <p:cNvPicPr>
            <a:picLocks noChangeAspect="1"/>
          </p:cNvPicPr>
          <p:nvPr/>
        </p:nvPicPr>
        <p:blipFill>
          <a:blip r:embed="rId2">
            <a:alphaModFix amt="52000"/>
            <a:extLst>
              <a:ext uri="{28A0092B-C50C-407E-A947-70E740481C1C}">
                <a14:useLocalDpi xmlns:a14="http://schemas.microsoft.com/office/drawing/2010/main" val="0"/>
              </a:ext>
            </a:extLst>
          </a:blip>
          <a:srcRect/>
          <a:stretch>
            <a:fillRect/>
          </a:stretch>
        </p:blipFill>
        <p:spPr bwMode="auto">
          <a:xfrm>
            <a:off x="-49213" y="5800725"/>
            <a:ext cx="2819401" cy="2114550"/>
          </a:xfrm>
          <a:prstGeom prst="rect">
            <a:avLst/>
          </a:prstGeom>
          <a:noFill/>
          <a:ln>
            <a:noFill/>
          </a:ln>
          <a:extLst>
            <a:ext uri="{909E8E84-426E-40dd-AFC4-6F175D3DCCD1}">
              <a14:hiddenFill xmlns:a14="http://schemas.microsoft.com/office/drawing/2010/main">
                <a:solidFill>
                  <a:srgbClr val="FFFFFF">
                    <a:alpha val="52156"/>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0556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0" y="1124466"/>
            <a:ext cx="4572000" cy="2489200"/>
          </a:xfrm>
          <a:prstGeom prst="rect">
            <a:avLst/>
          </a:prstGeom>
        </p:spPr>
      </p:pic>
      <p:sp>
        <p:nvSpPr>
          <p:cNvPr id="5" name="Rectangle 4"/>
          <p:cNvSpPr/>
          <p:nvPr/>
        </p:nvSpPr>
        <p:spPr>
          <a:xfrm>
            <a:off x="77176" y="4002903"/>
            <a:ext cx="8989661" cy="923330"/>
          </a:xfrm>
          <a:prstGeom prst="rect">
            <a:avLst/>
          </a:prstGeom>
        </p:spPr>
        <p:txBody>
          <a:bodyPr wrap="none">
            <a:spAutoFit/>
          </a:bodyPr>
          <a:lstStyle/>
          <a:p>
            <a:pPr algn="ctr"/>
            <a:r>
              <a:rPr lang="en-US" sz="5400" dirty="0" smtClean="0">
                <a:latin typeface="Calibri" charset="0"/>
                <a:ea typeface="MS PGothic" charset="0"/>
              </a:rPr>
              <a:t>And practice makes permanent</a:t>
            </a:r>
            <a:endParaRPr lang="en-US" sz="5400" dirty="0">
              <a:latin typeface="Calibri" charset="0"/>
              <a:ea typeface="MS PGothic" charset="0"/>
            </a:endParaRPr>
          </a:p>
        </p:txBody>
      </p:sp>
    </p:spTree>
    <p:extLst>
      <p:ext uri="{BB962C8B-B14F-4D97-AF65-F5344CB8AC3E}">
        <p14:creationId xmlns:p14="http://schemas.microsoft.com/office/powerpoint/2010/main" val="180059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3176586" cy="4594321"/>
          </a:xfrm>
        </p:spPr>
        <p:txBody>
          <a:bodyPr>
            <a:normAutofit/>
          </a:bodyPr>
          <a:lstStyle/>
          <a:p>
            <a:r>
              <a:rPr lang="en-US" dirty="0" smtClean="0"/>
              <a:t>Until we meet again, </a:t>
            </a:r>
            <a:br>
              <a:rPr lang="en-US" dirty="0" smtClean="0"/>
            </a:br>
            <a:r>
              <a:rPr lang="en-US" dirty="0" smtClean="0"/>
              <a:t>may you practice a little alien breathing</a:t>
            </a:r>
            <a:endParaRPr lang="en-US" dirty="0"/>
          </a:p>
        </p:txBody>
      </p:sp>
      <p:pic>
        <p:nvPicPr>
          <p:cNvPr id="10" name="Picture 9"/>
          <p:cNvPicPr>
            <a:picLocks noChangeAspect="1"/>
          </p:cNvPicPr>
          <p:nvPr/>
        </p:nvPicPr>
        <p:blipFill>
          <a:blip r:embed="rId2"/>
          <a:stretch>
            <a:fillRect/>
          </a:stretch>
        </p:blipFill>
        <p:spPr>
          <a:xfrm>
            <a:off x="4236983" y="1642971"/>
            <a:ext cx="4177173" cy="5020976"/>
          </a:xfrm>
          <a:prstGeom prst="rect">
            <a:avLst/>
          </a:prstGeom>
        </p:spPr>
      </p:pic>
    </p:spTree>
    <p:extLst>
      <p:ext uri="{BB962C8B-B14F-4D97-AF65-F5344CB8AC3E}">
        <p14:creationId xmlns:p14="http://schemas.microsoft.com/office/powerpoint/2010/main" val="843424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3894"/>
            <a:ext cx="7772400" cy="1470025"/>
          </a:xfrm>
        </p:spPr>
        <p:txBody>
          <a:bodyPr/>
          <a:lstStyle/>
          <a:p>
            <a:r>
              <a:rPr lang="en-US" dirty="0" smtClean="0">
                <a:solidFill>
                  <a:srgbClr val="FF0000"/>
                </a:solidFill>
              </a:rPr>
              <a:t>SPIRITED</a:t>
            </a:r>
            <a:r>
              <a:rPr lang="en-US" dirty="0" smtClean="0"/>
              <a:t> Primary Care</a:t>
            </a:r>
            <a:br>
              <a:rPr lang="en-US" dirty="0" smtClean="0"/>
            </a:br>
            <a:r>
              <a:rPr lang="en-US" sz="3600" dirty="0" smtClean="0"/>
              <a:t>(</a:t>
            </a:r>
            <a:r>
              <a:rPr lang="en-US" sz="3600" dirty="0" smtClean="0">
                <a:solidFill>
                  <a:srgbClr val="FF0000"/>
                </a:solidFill>
              </a:rPr>
              <a:t>SPC</a:t>
            </a:r>
            <a:r>
              <a:rPr lang="en-US" sz="3600" dirty="0" smtClean="0"/>
              <a:t>)</a:t>
            </a:r>
            <a:endParaRPr lang="en-US" sz="3600" dirty="0"/>
          </a:p>
        </p:txBody>
      </p:sp>
      <p:sp>
        <p:nvSpPr>
          <p:cNvPr id="3" name="Subtitle 2"/>
          <p:cNvSpPr>
            <a:spLocks noGrp="1"/>
          </p:cNvSpPr>
          <p:nvPr>
            <p:ph type="subTitle" idx="1"/>
          </p:nvPr>
        </p:nvSpPr>
        <p:spPr>
          <a:xfrm>
            <a:off x="1371600" y="4602817"/>
            <a:ext cx="6400800" cy="1752600"/>
          </a:xfrm>
        </p:spPr>
        <p:txBody>
          <a:bodyPr>
            <a:normAutofit fontScale="92500"/>
          </a:bodyPr>
          <a:lstStyle/>
          <a:p>
            <a:r>
              <a:rPr lang="en-US" dirty="0" smtClean="0"/>
              <a:t>A PCBH Program Pilot</a:t>
            </a:r>
          </a:p>
          <a:p>
            <a:r>
              <a:rPr lang="en-US" dirty="0" smtClean="0"/>
              <a:t>2015</a:t>
            </a:r>
          </a:p>
          <a:p>
            <a:r>
              <a:rPr lang="en-US" dirty="0" smtClean="0"/>
              <a:t>Multnomah County Primary Care Clinics</a:t>
            </a:r>
            <a:endParaRPr lang="en-US" dirty="0"/>
          </a:p>
        </p:txBody>
      </p:sp>
      <p:pic>
        <p:nvPicPr>
          <p:cNvPr id="4" name="Picture 3" descr="Meditation-5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6607" y="274638"/>
            <a:ext cx="3694112"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391EF60E-1DBE-3541-B70E-167696F3797D}" type="slidenum">
              <a:rPr lang="en-US" smtClean="0"/>
              <a:t>4</a:t>
            </a:fld>
            <a:endParaRPr lang="en-US" dirty="0"/>
          </a:p>
        </p:txBody>
      </p:sp>
    </p:spTree>
    <p:extLst>
      <p:ext uri="{BB962C8B-B14F-4D97-AF65-F5344CB8AC3E}">
        <p14:creationId xmlns:p14="http://schemas.microsoft.com/office/powerpoint/2010/main" val="318617929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Results</a:t>
            </a:r>
            <a:endParaRPr lang="en-US" dirty="0"/>
          </a:p>
        </p:txBody>
      </p:sp>
      <p:sp>
        <p:nvSpPr>
          <p:cNvPr id="9" name="Content Placeholder 8"/>
          <p:cNvSpPr>
            <a:spLocks noGrp="1"/>
          </p:cNvSpPr>
          <p:nvPr>
            <p:ph idx="1"/>
          </p:nvPr>
        </p:nvSpPr>
        <p:spPr/>
        <p:txBody>
          <a:bodyPr>
            <a:normAutofit fontScale="92500" lnSpcReduction="10000"/>
          </a:bodyPr>
          <a:lstStyle/>
          <a:p>
            <a:r>
              <a:rPr lang="en-US" dirty="0" smtClean="0"/>
              <a:t>High impact for some, particularly younger PCPs</a:t>
            </a:r>
          </a:p>
          <a:p>
            <a:pPr marL="457200" lvl="1" indent="0">
              <a:buNone/>
            </a:pPr>
            <a:r>
              <a:rPr lang="en-US" dirty="0" smtClean="0"/>
              <a:t>Med </a:t>
            </a:r>
            <a:r>
              <a:rPr lang="en-US" dirty="0" err="1" smtClean="0"/>
              <a:t>Dir</a:t>
            </a:r>
            <a:r>
              <a:rPr lang="en-US" dirty="0" smtClean="0"/>
              <a:t>: “She’s completely different – sees her patients in a timely manner; she’s happy; patients are happy; she goes home on time”</a:t>
            </a:r>
          </a:p>
          <a:p>
            <a:r>
              <a:rPr lang="en-US" dirty="0" smtClean="0"/>
              <a:t>Positive response to PCPs sharing new skills with team </a:t>
            </a:r>
          </a:p>
          <a:p>
            <a:r>
              <a:rPr lang="en-US" dirty="0" smtClean="0"/>
              <a:t>Inclusion of BHCs useful, but not endorsed overall</a:t>
            </a:r>
          </a:p>
          <a:p>
            <a:r>
              <a:rPr lang="en-US" dirty="0" smtClean="0"/>
              <a:t>Concerns about how to maintain new skills after end of class series</a:t>
            </a:r>
          </a:p>
          <a:p>
            <a:endParaRPr lang="en-US" dirty="0"/>
          </a:p>
        </p:txBody>
      </p:sp>
    </p:spTree>
    <p:extLst>
      <p:ext uri="{BB962C8B-B14F-4D97-AF65-F5344CB8AC3E}">
        <p14:creationId xmlns:p14="http://schemas.microsoft.com/office/powerpoint/2010/main" val="4285106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457200" y="1274762"/>
            <a:ext cx="8229600" cy="4525963"/>
          </a:xfrm>
        </p:spPr>
        <p:txBody>
          <a:bodyPr>
            <a:normAutofit fontScale="92500" lnSpcReduction="10000"/>
          </a:bodyPr>
          <a:lstStyle/>
          <a:p>
            <a:r>
              <a:rPr lang="en-US" sz="2400" dirty="0"/>
              <a:t>Tree of </a:t>
            </a:r>
            <a:r>
              <a:rPr lang="en-US" sz="2400" dirty="0" smtClean="0"/>
              <a:t>Service</a:t>
            </a:r>
            <a:endParaRPr lang="en-US" sz="2400" dirty="0"/>
          </a:p>
          <a:p>
            <a:pPr lvl="1"/>
            <a:r>
              <a:rPr lang="en-US" sz="2400" dirty="0"/>
              <a:t>Roots / value that brought you here</a:t>
            </a:r>
          </a:p>
          <a:p>
            <a:pPr lvl="1"/>
            <a:r>
              <a:rPr lang="en-US" sz="2400" dirty="0"/>
              <a:t>Branches / leaves – practices</a:t>
            </a:r>
          </a:p>
          <a:p>
            <a:pPr lvl="1"/>
            <a:r>
              <a:rPr lang="en-US" sz="2400" dirty="0"/>
              <a:t>Trunk – </a:t>
            </a:r>
            <a:r>
              <a:rPr lang="en-US" sz="2400" dirty="0" smtClean="0"/>
              <a:t>Your team</a:t>
            </a:r>
          </a:p>
          <a:p>
            <a:pPr marL="0" indent="0">
              <a:buNone/>
            </a:pPr>
            <a:r>
              <a:rPr lang="en-US" sz="2400" b="1" i="1" dirty="0" smtClean="0"/>
              <a:t>Medicine: Give help </a:t>
            </a:r>
            <a:r>
              <a:rPr lang="is-IS" sz="2400" b="1" i="1" dirty="0" smtClean="0"/>
              <a:t>… </a:t>
            </a:r>
            <a:r>
              <a:rPr lang="en-US" sz="2400" b="1" i="1" u="sng" dirty="0" smtClean="0"/>
              <a:t>and ask for help</a:t>
            </a:r>
          </a:p>
          <a:p>
            <a:r>
              <a:rPr lang="en-US" sz="2400" dirty="0" smtClean="0"/>
              <a:t>Request(s) </a:t>
            </a:r>
            <a:r>
              <a:rPr lang="en-US" sz="2400" i="1" dirty="0" smtClean="0">
                <a:solidFill>
                  <a:srgbClr val="000000"/>
                </a:solidFill>
              </a:rPr>
              <a:t>everyday all day</a:t>
            </a:r>
          </a:p>
          <a:p>
            <a:r>
              <a:rPr lang="en-US" sz="2400" dirty="0" smtClean="0"/>
              <a:t>Promise: Respond mindfully to sign with </a:t>
            </a:r>
          </a:p>
          <a:p>
            <a:pPr marL="400050" lvl="1" indent="0">
              <a:buNone/>
            </a:pPr>
            <a:r>
              <a:rPr lang="en-US" sz="2400" dirty="0" smtClean="0"/>
              <a:t>4 shared breathes</a:t>
            </a:r>
          </a:p>
          <a:p>
            <a:r>
              <a:rPr lang="en-US" sz="2400" dirty="0" smtClean="0">
                <a:solidFill>
                  <a:srgbClr val="FF0000"/>
                </a:solidFill>
              </a:rPr>
              <a:t>Sign</a:t>
            </a:r>
            <a:endParaRPr lang="en-US" sz="2400" dirty="0" smtClean="0"/>
          </a:p>
          <a:p>
            <a:pPr lvl="1"/>
            <a:r>
              <a:rPr lang="en-US" sz="2400" dirty="0" smtClean="0"/>
              <a:t>Now</a:t>
            </a:r>
            <a:r>
              <a:rPr lang="en-US" sz="2400" b="1" dirty="0" smtClean="0"/>
              <a:t> </a:t>
            </a:r>
            <a:endParaRPr lang="en-US" sz="2400" b="1" dirty="0"/>
          </a:p>
          <a:p>
            <a:pPr lvl="1"/>
            <a:r>
              <a:rPr lang="en-US" sz="2400" dirty="0"/>
              <a:t>Friend </a:t>
            </a:r>
          </a:p>
          <a:p>
            <a:pPr lvl="1"/>
            <a:r>
              <a:rPr lang="en-US" sz="2400" dirty="0" smtClean="0"/>
              <a:t>Help</a:t>
            </a:r>
          </a:p>
          <a:p>
            <a:pPr marL="0" indent="0" eaLnBrk="1" fontAlgn="auto" hangingPunct="1">
              <a:spcBef>
                <a:spcPct val="0"/>
              </a:spcBef>
              <a:spcAft>
                <a:spcPts val="0"/>
              </a:spcAft>
              <a:buClr>
                <a:schemeClr val="accent1">
                  <a:lumMod val="60000"/>
                  <a:lumOff val="40000"/>
                </a:schemeClr>
              </a:buClr>
              <a:buFont typeface="Candara" pitchFamily="34" charset="0"/>
              <a:buNone/>
              <a:defRPr/>
            </a:pPr>
            <a:endParaRPr lang="en-US" sz="4400" dirty="0" smtClean="0">
              <a:solidFill>
                <a:srgbClr val="000000"/>
              </a:solidFill>
              <a:ea typeface="ヒラギノ角ゴ ProN W3" charset="0"/>
              <a:cs typeface="Arial" charset="0"/>
            </a:endParaRPr>
          </a:p>
          <a:p>
            <a:pPr marL="0" indent="0" eaLnBrk="1" fontAlgn="auto" hangingPunct="1">
              <a:spcBef>
                <a:spcPct val="0"/>
              </a:spcBef>
              <a:spcAft>
                <a:spcPts val="0"/>
              </a:spcAft>
              <a:buClr>
                <a:schemeClr val="accent1">
                  <a:lumMod val="60000"/>
                  <a:lumOff val="40000"/>
                </a:schemeClr>
              </a:buClr>
              <a:buFont typeface="Candara" pitchFamily="34" charset="0"/>
              <a:buNone/>
              <a:defRPr/>
            </a:pPr>
            <a:endParaRPr lang="en-US" dirty="0">
              <a:solidFill>
                <a:srgbClr val="000000"/>
              </a:solidFill>
              <a:ea typeface="ヒラギノ角ゴ ProN W3" charset="0"/>
              <a:cs typeface="Arial" charset="0"/>
            </a:endParaRPr>
          </a:p>
        </p:txBody>
      </p:sp>
      <p:sp>
        <p:nvSpPr>
          <p:cNvPr id="184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F82A082-DC1C-8D42-A2B2-32967B4A90F8}" type="slidenum">
              <a:rPr lang="en-US" sz="1200">
                <a:solidFill>
                  <a:srgbClr val="898989"/>
                </a:solidFill>
              </a:rPr>
              <a:pPr eaLnBrk="1" hangingPunct="1"/>
              <a:t>41</a:t>
            </a:fld>
            <a:endParaRPr lang="en-US" sz="1200" dirty="0">
              <a:solidFill>
                <a:srgbClr val="898989"/>
              </a:solidFill>
            </a:endParaRPr>
          </a:p>
        </p:txBody>
      </p:sp>
      <p:pic>
        <p:nvPicPr>
          <p:cNvPr id="18436" name="Picture 5" descr="MCG_Logo_1.png"/>
          <p:cNvPicPr>
            <a:picLocks noChangeAspect="1"/>
          </p:cNvPicPr>
          <p:nvPr/>
        </p:nvPicPr>
        <p:blipFill>
          <a:blip r:embed="rId3">
            <a:alphaModFix amt="52000"/>
            <a:extLst>
              <a:ext uri="{28A0092B-C50C-407E-A947-70E740481C1C}">
                <a14:useLocalDpi xmlns:a14="http://schemas.microsoft.com/office/drawing/2010/main" val="0"/>
              </a:ext>
            </a:extLst>
          </a:blip>
          <a:srcRect/>
          <a:stretch>
            <a:fillRect/>
          </a:stretch>
        </p:blipFill>
        <p:spPr bwMode="auto">
          <a:xfrm>
            <a:off x="-49213" y="5800725"/>
            <a:ext cx="2819401" cy="2114550"/>
          </a:xfrm>
          <a:prstGeom prst="rect">
            <a:avLst/>
          </a:prstGeom>
          <a:noFill/>
          <a:ln>
            <a:noFill/>
          </a:ln>
          <a:extLst>
            <a:ext uri="{909E8E84-426E-40dd-AFC4-6F175D3DCCD1}">
              <a14:hiddenFill xmlns:a14="http://schemas.microsoft.com/office/drawing/2010/main">
                <a:solidFill>
                  <a:srgbClr val="FFFFFF">
                    <a:alpha val="5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descr="500_F_39247287_cd6UMT6hrn78kwVON3Hwl2e4vo7UskIK.jpg"/>
          <p:cNvPicPr>
            <a:picLocks noChangeAspect="1"/>
          </p:cNvPicPr>
          <p:nvPr/>
        </p:nvPicPr>
        <p:blipFill>
          <a:blip r:embed="rId4">
            <a:extLst>
              <a:ext uri="{28A0092B-C50C-407E-A947-70E740481C1C}">
                <a14:useLocalDpi xmlns:a14="http://schemas.microsoft.com/office/drawing/2010/main" val="0"/>
              </a:ext>
            </a:extLst>
          </a:blip>
          <a:srcRect l="9756" r="9756"/>
          <a:stretch>
            <a:fillRect/>
          </a:stretch>
        </p:blipFill>
        <p:spPr>
          <a:xfrm>
            <a:off x="5839150" y="2054076"/>
            <a:ext cx="2847650" cy="3746649"/>
          </a:xfrm>
          <a:prstGeom prst="rect">
            <a:avLst/>
          </a:prstGeom>
          <a:blipFill rotWithShape="1">
            <a:blip r:embed="rId5"/>
            <a:tile tx="0" ty="0" sx="100000" sy="100000" flip="none" algn="tl"/>
          </a:blipFill>
        </p:spPr>
      </p:pic>
      <p:sp>
        <p:nvSpPr>
          <p:cNvPr id="2" name="Title 1"/>
          <p:cNvSpPr>
            <a:spLocks noGrp="1"/>
          </p:cNvSpPr>
          <p:nvPr>
            <p:ph type="title"/>
          </p:nvPr>
        </p:nvSpPr>
        <p:spPr/>
        <p:txBody>
          <a:bodyPr>
            <a:normAutofit/>
          </a:bodyPr>
          <a:lstStyle/>
          <a:p>
            <a:r>
              <a:rPr lang="en-US" sz="3600" i="1" dirty="0" smtClean="0"/>
              <a:t>And will you teach it forward to the team?</a:t>
            </a:r>
            <a:endParaRPr lang="en-US" sz="3600" i="1" dirty="0"/>
          </a:p>
        </p:txBody>
      </p:sp>
    </p:spTree>
    <p:extLst>
      <p:ext uri="{BB962C8B-B14F-4D97-AF65-F5344CB8AC3E}">
        <p14:creationId xmlns:p14="http://schemas.microsoft.com/office/powerpoint/2010/main" val="159680727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the Magic?</a:t>
            </a:r>
            <a:endParaRPr lang="en-US" dirty="0"/>
          </a:p>
        </p:txBody>
      </p:sp>
      <p:sp>
        <p:nvSpPr>
          <p:cNvPr id="3" name="Text Placeholder 2"/>
          <p:cNvSpPr>
            <a:spLocks noGrp="1"/>
          </p:cNvSpPr>
          <p:nvPr>
            <p:ph type="body" idx="1"/>
          </p:nvPr>
        </p:nvSpPr>
        <p:spPr/>
        <p:txBody>
          <a:bodyPr/>
          <a:lstStyle/>
          <a:p>
            <a:r>
              <a:rPr lang="en-US" dirty="0" smtClean="0"/>
              <a:t>Content</a:t>
            </a:r>
            <a:endParaRPr lang="en-US" dirty="0"/>
          </a:p>
        </p:txBody>
      </p:sp>
      <p:sp>
        <p:nvSpPr>
          <p:cNvPr id="4" name="Content Placeholder 3"/>
          <p:cNvSpPr>
            <a:spLocks noGrp="1"/>
          </p:cNvSpPr>
          <p:nvPr>
            <p:ph sz="half" idx="2"/>
          </p:nvPr>
        </p:nvSpPr>
        <p:spPr/>
        <p:txBody>
          <a:bodyPr/>
          <a:lstStyle/>
          <a:p>
            <a:r>
              <a:rPr lang="en-US" dirty="0" smtClean="0"/>
              <a:t>ACT for sure </a:t>
            </a:r>
          </a:p>
          <a:p>
            <a:r>
              <a:rPr lang="en-US" dirty="0" smtClean="0"/>
              <a:t>Include evidence</a:t>
            </a:r>
          </a:p>
          <a:p>
            <a:r>
              <a:rPr lang="en-US" dirty="0" smtClean="0"/>
              <a:t>Adapted to medicine culture (metaphors, pictures)</a:t>
            </a:r>
          </a:p>
          <a:p>
            <a:r>
              <a:rPr lang="en-US" dirty="0" smtClean="0"/>
              <a:t>Link to assessment (PCP Stress Checklist, PCP AAQ)</a:t>
            </a:r>
          </a:p>
          <a:p>
            <a:r>
              <a:rPr lang="en-US" dirty="0" smtClean="0"/>
              <a:t>Respectful of PCP leadership role</a:t>
            </a:r>
            <a:endParaRPr lang="en-US" dirty="0"/>
          </a:p>
        </p:txBody>
      </p:sp>
      <p:sp>
        <p:nvSpPr>
          <p:cNvPr id="5" name="Text Placeholder 4"/>
          <p:cNvSpPr>
            <a:spLocks noGrp="1"/>
          </p:cNvSpPr>
          <p:nvPr>
            <p:ph type="body" sz="quarter" idx="3"/>
          </p:nvPr>
        </p:nvSpPr>
        <p:spPr/>
        <p:txBody>
          <a:bodyPr/>
          <a:lstStyle/>
          <a:p>
            <a:r>
              <a:rPr lang="en-US" dirty="0" smtClean="0"/>
              <a:t>Process</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1</a:t>
            </a:r>
            <a:r>
              <a:rPr lang="en-US" baseline="30000" dirty="0" smtClean="0"/>
              <a:t>st</a:t>
            </a:r>
            <a:r>
              <a:rPr lang="en-US" dirty="0" smtClean="0"/>
              <a:t> intervention when?</a:t>
            </a:r>
          </a:p>
          <a:p>
            <a:r>
              <a:rPr lang="en-US" dirty="0" smtClean="0"/>
              <a:t>Available at time of need</a:t>
            </a:r>
          </a:p>
          <a:p>
            <a:r>
              <a:rPr lang="en-US" dirty="0" smtClean="0"/>
              <a:t>Not mandated</a:t>
            </a:r>
          </a:p>
          <a:p>
            <a:r>
              <a:rPr lang="en-US" dirty="0" smtClean="0"/>
              <a:t>Minimizes stigma</a:t>
            </a:r>
          </a:p>
          <a:p>
            <a:r>
              <a:rPr lang="en-US" dirty="0" smtClean="0"/>
              <a:t>Venue context (clinic basement vs. community park)</a:t>
            </a:r>
          </a:p>
          <a:p>
            <a:r>
              <a:rPr lang="en-US" dirty="0" smtClean="0"/>
              <a:t>Minimal dose</a:t>
            </a:r>
          </a:p>
          <a:p>
            <a:r>
              <a:rPr lang="en-US" dirty="0" smtClean="0"/>
              <a:t>Amount and nature of on-going support</a:t>
            </a:r>
            <a:endParaRPr lang="en-US" dirty="0"/>
          </a:p>
        </p:txBody>
      </p:sp>
    </p:spTree>
    <p:extLst>
      <p:ext uri="{BB962C8B-B14F-4D97-AF65-F5344CB8AC3E}">
        <p14:creationId xmlns:p14="http://schemas.microsoft.com/office/powerpoint/2010/main" val="1197285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00453" y="340042"/>
            <a:ext cx="1450578" cy="247935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3146" y="6164995"/>
            <a:ext cx="720854" cy="693005"/>
          </a:xfrm>
          <a:prstGeom prst="rect">
            <a:avLst/>
          </a:prstGeom>
        </p:spPr>
      </p:pic>
      <p:sp>
        <p:nvSpPr>
          <p:cNvPr id="6" name="Rectangle 5"/>
          <p:cNvSpPr/>
          <p:nvPr/>
        </p:nvSpPr>
        <p:spPr>
          <a:xfrm>
            <a:off x="457200" y="399057"/>
            <a:ext cx="5043253" cy="523220"/>
          </a:xfrm>
          <a:prstGeom prst="rect">
            <a:avLst/>
          </a:prstGeom>
          <a:noFill/>
        </p:spPr>
        <p:txBody>
          <a:bodyPr wrap="square" lIns="91440" tIns="45720" rIns="91440" bIns="45720">
            <a:spAutoFit/>
          </a:bodyPr>
          <a:lstStyle/>
          <a:p>
            <a:pPr algn="ctr" defTabSz="914400"/>
            <a:r>
              <a:rPr lang="en-US" sz="2800" b="1" dirty="0">
                <a:ln w="0"/>
                <a:solidFill>
                  <a:srgbClr val="549D04"/>
                </a:solidFill>
                <a:effectLst>
                  <a:outerShdw blurRad="38100" dist="25400" dir="5400000" algn="ctr" rotWithShape="0">
                    <a:srgbClr val="6E747A">
                      <a:alpha val="43000"/>
                    </a:srgbClr>
                  </a:outerShdw>
                </a:effectLst>
                <a:latin typeface="Trebuchet MS"/>
              </a:rPr>
              <a:t>Need credit for this session?</a:t>
            </a:r>
          </a:p>
        </p:txBody>
      </p:sp>
      <p:sp>
        <p:nvSpPr>
          <p:cNvPr id="7" name="Rectangle 6"/>
          <p:cNvSpPr/>
          <p:nvPr/>
        </p:nvSpPr>
        <p:spPr>
          <a:xfrm>
            <a:off x="1247080" y="1000886"/>
            <a:ext cx="3313728" cy="830997"/>
          </a:xfrm>
          <a:prstGeom prst="rect">
            <a:avLst/>
          </a:prstGeom>
          <a:noFill/>
        </p:spPr>
        <p:txBody>
          <a:bodyPr wrap="none" lIns="91440" tIns="45720" rIns="91440" bIns="45720">
            <a:spAutoFit/>
          </a:bodyPr>
          <a:lstStyle/>
          <a:p>
            <a:pPr algn="ctr" defTabSz="914400"/>
            <a:r>
              <a:rPr lang="en-US" sz="2400" dirty="0">
                <a:ln w="0"/>
                <a:solidFill>
                  <a:srgbClr val="005DAA">
                    <a:lumMod val="75000"/>
                  </a:srgbClr>
                </a:solidFill>
                <a:effectLst>
                  <a:outerShdw blurRad="38100" dist="25400" dir="5400000" algn="ctr" rotWithShape="0">
                    <a:srgbClr val="6E747A">
                      <a:alpha val="43000"/>
                    </a:srgbClr>
                  </a:outerShdw>
                </a:effectLst>
                <a:latin typeface="Trebuchet MS"/>
              </a:rPr>
              <a:t>Please don’t forget to </a:t>
            </a:r>
          </a:p>
          <a:p>
            <a:pPr algn="ctr" defTabSz="914400"/>
            <a:r>
              <a:rPr lang="en-US" sz="2400" dirty="0">
                <a:ln w="0"/>
                <a:solidFill>
                  <a:srgbClr val="005DAA">
                    <a:lumMod val="75000"/>
                  </a:srgbClr>
                </a:solidFill>
                <a:effectLst>
                  <a:outerShdw blurRad="38100" dist="25400" dir="5400000" algn="ctr" rotWithShape="0">
                    <a:srgbClr val="6E747A">
                      <a:alpha val="43000"/>
                    </a:srgbClr>
                  </a:outerShdw>
                </a:effectLst>
                <a:latin typeface="Trebuchet MS"/>
              </a:rPr>
              <a:t>scan out.</a:t>
            </a:r>
          </a:p>
        </p:txBody>
      </p:sp>
      <p:sp>
        <p:nvSpPr>
          <p:cNvPr id="8" name="Rectangle 7"/>
          <p:cNvSpPr/>
          <p:nvPr/>
        </p:nvSpPr>
        <p:spPr>
          <a:xfrm>
            <a:off x="228600" y="2876238"/>
            <a:ext cx="7255512" cy="2862322"/>
          </a:xfrm>
          <a:prstGeom prst="rect">
            <a:avLst/>
          </a:prstGeom>
          <a:noFill/>
        </p:spPr>
        <p:txBody>
          <a:bodyPr wrap="none" lIns="91440" tIns="45720" rIns="91440" bIns="45720">
            <a:spAutoFit/>
          </a:bodyPr>
          <a:lstStyle/>
          <a:p>
            <a:pPr algn="ctr" defTabSz="914400"/>
            <a:r>
              <a:rPr lang="en-US" sz="3000" b="1" dirty="0">
                <a:ln w="0"/>
                <a:solidFill>
                  <a:srgbClr val="549D04"/>
                </a:solidFill>
                <a:effectLst>
                  <a:outerShdw blurRad="38100" dist="25400" dir="5400000" algn="ctr" rotWithShape="0">
                    <a:srgbClr val="6E747A">
                      <a:alpha val="43000"/>
                    </a:srgbClr>
                  </a:outerShdw>
                </a:effectLst>
                <a:latin typeface="Trebuchet MS"/>
              </a:rPr>
              <a:t>What did you think?....</a:t>
            </a:r>
          </a:p>
          <a:p>
            <a:pPr algn="ctr" defTabSz="914400"/>
            <a:endParaRPr lang="en-US" sz="1200" b="1" dirty="0">
              <a:ln w="0"/>
              <a:solidFill>
                <a:srgbClr val="549D04"/>
              </a:solidFill>
              <a:effectLst>
                <a:outerShdw blurRad="38100" dist="25400" dir="5400000" algn="ctr" rotWithShape="0">
                  <a:srgbClr val="6E747A">
                    <a:alpha val="43000"/>
                  </a:srgbClr>
                </a:outerShdw>
              </a:effectLst>
              <a:latin typeface="Trebuchet MS"/>
            </a:endParaRPr>
          </a:p>
          <a:p>
            <a:pPr algn="ctr" defTabSz="914400"/>
            <a:r>
              <a:rPr lang="en-US" sz="2400" b="1" dirty="0">
                <a:ln w="0"/>
                <a:solidFill>
                  <a:srgbClr val="549D04"/>
                </a:solidFill>
                <a:effectLst>
                  <a:outerShdw blurRad="38100" dist="25400" dir="5400000" algn="ctr" rotWithShape="0">
                    <a:srgbClr val="6E747A">
                      <a:alpha val="43000"/>
                    </a:srgbClr>
                  </a:outerShdw>
                </a:effectLst>
                <a:latin typeface="Trebuchet MS"/>
              </a:rPr>
              <a:t>complete the 3 question </a:t>
            </a:r>
            <a:r>
              <a:rPr lang="en-US" sz="2400" b="1" dirty="0" err="1">
                <a:ln w="0"/>
                <a:solidFill>
                  <a:srgbClr val="549D04"/>
                </a:solidFill>
                <a:effectLst>
                  <a:outerShdw blurRad="38100" dist="25400" dir="5400000" algn="ctr" rotWithShape="0">
                    <a:srgbClr val="6E747A">
                      <a:alpha val="43000"/>
                    </a:srgbClr>
                  </a:outerShdw>
                </a:effectLst>
                <a:latin typeface="Trebuchet MS"/>
              </a:rPr>
              <a:t>quickeval</a:t>
            </a:r>
            <a:endParaRPr lang="en-US" sz="2400" b="1" dirty="0">
              <a:ln w="0"/>
              <a:solidFill>
                <a:srgbClr val="549D04"/>
              </a:solidFill>
              <a:effectLst>
                <a:outerShdw blurRad="38100" dist="25400" dir="5400000" algn="ctr" rotWithShape="0">
                  <a:srgbClr val="6E747A">
                    <a:alpha val="43000"/>
                  </a:srgbClr>
                </a:outerShdw>
              </a:effectLst>
              <a:latin typeface="Trebuchet MS"/>
            </a:endParaRPr>
          </a:p>
          <a:p>
            <a:pPr algn="ctr" defTabSz="914400"/>
            <a:r>
              <a:rPr lang="en-US" sz="2400" b="1" dirty="0">
                <a:ln w="0"/>
                <a:solidFill>
                  <a:srgbClr val="549D04"/>
                </a:solidFill>
                <a:effectLst>
                  <a:outerShdw blurRad="38100" dist="25400" dir="5400000" algn="ctr" rotWithShape="0">
                    <a:srgbClr val="6E747A">
                      <a:alpha val="43000"/>
                    </a:srgbClr>
                  </a:outerShdw>
                </a:effectLst>
                <a:latin typeface="Trebuchet MS"/>
              </a:rPr>
              <a:t>for this session at</a:t>
            </a:r>
          </a:p>
          <a:p>
            <a:pPr algn="ctr" defTabSz="914400"/>
            <a:r>
              <a:rPr lang="en-US" sz="3000" dirty="0">
                <a:ln w="0"/>
                <a:solidFill>
                  <a:srgbClr val="005DAA">
                    <a:lumMod val="75000"/>
                  </a:srgbClr>
                </a:solidFill>
                <a:latin typeface="Trebuchet MS"/>
              </a:rPr>
              <a:t>https://contextualscience.org/quickeval</a:t>
            </a:r>
          </a:p>
          <a:p>
            <a:pPr algn="ctr" defTabSz="914400"/>
            <a:endParaRPr lang="en-US" sz="3000" b="1" dirty="0">
              <a:ln w="0"/>
              <a:solidFill>
                <a:srgbClr val="005DAA">
                  <a:lumMod val="75000"/>
                </a:srgbClr>
              </a:solidFill>
              <a:effectLst>
                <a:outerShdw blurRad="38100" dist="25400" dir="5400000" algn="ctr" rotWithShape="0">
                  <a:srgbClr val="6E747A">
                    <a:alpha val="43000"/>
                  </a:srgbClr>
                </a:outerShdw>
              </a:effectLst>
              <a:latin typeface="Trebuchet MS"/>
            </a:endParaRPr>
          </a:p>
          <a:p>
            <a:pPr algn="ctr" defTabSz="914400"/>
            <a:r>
              <a:rPr lang="en-US" sz="3000" dirty="0">
                <a:ln w="0"/>
                <a:solidFill>
                  <a:srgbClr val="549D04"/>
                </a:solidFill>
                <a:effectLst>
                  <a:outerShdw blurRad="38100" dist="25400" dir="5400000" algn="ctr" rotWithShape="0">
                    <a:srgbClr val="6E747A">
                      <a:alpha val="43000"/>
                    </a:srgbClr>
                  </a:outerShdw>
                </a:effectLst>
                <a:latin typeface="Trebuchet MS"/>
              </a:rPr>
              <a:t>This was presentation was session </a:t>
            </a:r>
            <a:r>
              <a:rPr lang="en-US" sz="3000" u="sng" dirty="0">
                <a:ln w="0"/>
                <a:solidFill>
                  <a:srgbClr val="549D04"/>
                </a:solidFill>
                <a:effectLst>
                  <a:outerShdw blurRad="38100" dist="25400" dir="5400000" algn="ctr" rotWithShape="0">
                    <a:srgbClr val="6E747A">
                      <a:alpha val="43000"/>
                    </a:srgbClr>
                  </a:outerShdw>
                </a:effectLst>
                <a:latin typeface="Trebuchet MS"/>
              </a:rPr>
              <a:t># 45</a:t>
            </a:r>
            <a:r>
              <a:rPr lang="en-US" sz="3000" b="1" u="sng" dirty="0">
                <a:ln w="0"/>
                <a:solidFill>
                  <a:srgbClr val="549D04"/>
                </a:solidFill>
                <a:effectLst>
                  <a:outerShdw blurRad="38100" dist="25400" dir="5400000" algn="ctr" rotWithShape="0">
                    <a:srgbClr val="6E747A">
                      <a:alpha val="43000"/>
                    </a:srgbClr>
                  </a:outerShdw>
                </a:effectLst>
                <a:latin typeface="Trebuchet MS"/>
              </a:rPr>
              <a:t> </a:t>
            </a:r>
          </a:p>
        </p:txBody>
      </p:sp>
    </p:spTree>
    <p:extLst>
      <p:ext uri="{BB962C8B-B14F-4D97-AF65-F5344CB8AC3E}">
        <p14:creationId xmlns:p14="http://schemas.microsoft.com/office/powerpoint/2010/main" val="343827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98293"/>
          </a:xfrm>
        </p:spPr>
        <p:txBody>
          <a:bodyPr>
            <a:normAutofit fontScale="90000"/>
          </a:bodyPr>
          <a:lstStyle/>
          <a:p>
            <a:r>
              <a:rPr lang="en-US" sz="4800" b="1" dirty="0" smtClean="0">
                <a:solidFill>
                  <a:srgbClr val="FF0000"/>
                </a:solidFill>
                <a:latin typeface="Arial" panose="020B0604020202020204" pitchFamily="34" charset="0"/>
                <a:cs typeface="Arial" panose="020B0604020202020204" pitchFamily="34" charset="0"/>
              </a:rPr>
              <a:t>Spirited PC</a:t>
            </a:r>
            <a:endParaRPr lang="en-US" sz="4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74327" y="1561594"/>
            <a:ext cx="7390142" cy="5159880"/>
          </a:xfrm>
        </p:spPr>
        <p:txBody>
          <a:bodyPr>
            <a:noAutofit/>
          </a:bodyPr>
          <a:lstStyle/>
          <a:p>
            <a:pPr marL="0" indent="0">
              <a:lnSpc>
                <a:spcPct val="120000"/>
              </a:lnSpc>
              <a:buNone/>
            </a:pPr>
            <a:r>
              <a:rPr lang="en-US" sz="2800" b="1" dirty="0" smtClean="0">
                <a:latin typeface="Arial" panose="020B0604020202020204" pitchFamily="34" charset="0"/>
                <a:cs typeface="Arial" panose="020B0604020202020204" pitchFamily="34" charset="0"/>
              </a:rPr>
              <a:t>Three 2-hour classes</a:t>
            </a:r>
          </a:p>
          <a:p>
            <a:pPr marL="0" indent="0">
              <a:lnSpc>
                <a:spcPct val="120000"/>
              </a:lnSpc>
              <a:buNone/>
            </a:pPr>
            <a:r>
              <a:rPr lang="en-US" sz="2800" b="1" dirty="0" smtClean="0">
                <a:latin typeface="Arial" panose="020B0604020202020204" pitchFamily="34" charset="0"/>
                <a:cs typeface="Arial" panose="020B0604020202020204" pitchFamily="34" charset="0"/>
              </a:rPr>
              <a:t>All volunteering participants</a:t>
            </a:r>
          </a:p>
          <a:p>
            <a:pPr marL="0" indent="0">
              <a:lnSpc>
                <a:spcPct val="120000"/>
              </a:lnSpc>
              <a:buNone/>
            </a:pPr>
            <a:endParaRPr lang="en-US" sz="2800" b="1" dirty="0">
              <a:latin typeface="Arial" panose="020B0604020202020204" pitchFamily="34" charset="0"/>
              <a:cs typeface="Arial" panose="020B0604020202020204" pitchFamily="34" charset="0"/>
            </a:endParaRPr>
          </a:p>
          <a:p>
            <a:pPr marL="0" indent="0">
              <a:lnSpc>
                <a:spcPct val="120000"/>
              </a:lnSpc>
              <a:buNone/>
            </a:pPr>
            <a:r>
              <a:rPr lang="en-US" sz="2800" b="1" dirty="0" smtClean="0">
                <a:latin typeface="Arial" panose="020B0604020202020204" pitchFamily="34" charset="0"/>
                <a:cs typeface="Arial" panose="020B0604020202020204" pitchFamily="34" charset="0"/>
              </a:rPr>
              <a:t>Before class 1:</a:t>
            </a:r>
          </a:p>
          <a:p>
            <a:pPr marL="0" indent="0">
              <a:lnSpc>
                <a:spcPct val="120000"/>
              </a:lnSpc>
              <a:buNone/>
            </a:pPr>
            <a:r>
              <a:rPr lang="en-US" sz="2800" b="1" dirty="0" smtClean="0">
                <a:solidFill>
                  <a:srgbClr val="0000FF"/>
                </a:solidFill>
                <a:latin typeface="Arial" panose="020B0604020202020204" pitchFamily="34" charset="0"/>
                <a:cs typeface="Arial" panose="020B0604020202020204" pitchFamily="34" charset="0"/>
              </a:rPr>
              <a:t>PCP Acceptance and Action Questionnaire</a:t>
            </a:r>
          </a:p>
          <a:p>
            <a:pPr marL="0" indent="0">
              <a:lnSpc>
                <a:spcPct val="120000"/>
              </a:lnSpc>
              <a:buNone/>
            </a:pPr>
            <a:r>
              <a:rPr lang="en-US" sz="2800" b="1" dirty="0" smtClean="0">
                <a:solidFill>
                  <a:srgbClr val="0000FF"/>
                </a:solidFill>
                <a:latin typeface="Arial" panose="020B0604020202020204" pitchFamily="34" charset="0"/>
                <a:cs typeface="Arial" panose="020B0604020202020204" pitchFamily="34" charset="0"/>
              </a:rPr>
              <a:t>PCP Stress Checklist</a:t>
            </a:r>
            <a:endParaRPr lang="en-US" sz="2400" b="1" dirty="0" smtClean="0">
              <a:solidFill>
                <a:srgbClr val="0000FF"/>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67B8BBA-DB15-44CA-BBBF-976906F342D5}" type="slidenum">
              <a:rPr lang="en-US" smtClean="0"/>
              <a:t>5</a:t>
            </a:fld>
            <a:endParaRPr lang="en-US" dirty="0"/>
          </a:p>
        </p:txBody>
      </p:sp>
    </p:spTree>
    <p:extLst>
      <p:ext uri="{BB962C8B-B14F-4D97-AF65-F5344CB8AC3E}">
        <p14:creationId xmlns:p14="http://schemas.microsoft.com/office/powerpoint/2010/main" val="37039844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680" y="274638"/>
            <a:ext cx="4524120" cy="1143000"/>
          </a:xfrm>
        </p:spPr>
        <p:txBody>
          <a:bodyPr/>
          <a:lstStyle/>
          <a:p>
            <a:pPr algn="l"/>
            <a:r>
              <a:rPr lang="en-US" dirty="0" smtClean="0"/>
              <a:t>Showing Up</a:t>
            </a:r>
            <a:endParaRPr lang="en-US" dirty="0"/>
          </a:p>
        </p:txBody>
      </p:sp>
      <p:sp>
        <p:nvSpPr>
          <p:cNvPr id="3" name="Content Placeholder 2"/>
          <p:cNvSpPr>
            <a:spLocks noGrp="1"/>
          </p:cNvSpPr>
          <p:nvPr>
            <p:ph sz="half" idx="1"/>
          </p:nvPr>
        </p:nvSpPr>
        <p:spPr>
          <a:xfrm>
            <a:off x="4162679" y="1766770"/>
            <a:ext cx="4330779" cy="4525963"/>
          </a:xfrm>
        </p:spPr>
        <p:txBody>
          <a:bodyPr>
            <a:normAutofit/>
          </a:bodyPr>
          <a:lstStyle/>
          <a:p>
            <a:endParaRPr lang="en-US" dirty="0"/>
          </a:p>
          <a:p>
            <a:pPr marL="0" indent="0">
              <a:buNone/>
            </a:pPr>
            <a:r>
              <a:rPr lang="en-US" dirty="0" smtClean="0"/>
              <a:t>Mountain, Wind, Sky</a:t>
            </a:r>
          </a:p>
          <a:p>
            <a:pPr marL="0" indent="0">
              <a:buNone/>
            </a:pPr>
            <a:r>
              <a:rPr lang="en-US" dirty="0" smtClean="0"/>
              <a:t>Breath</a:t>
            </a:r>
          </a:p>
          <a:p>
            <a:pPr marL="0" indent="0">
              <a:buNone/>
            </a:pPr>
            <a:r>
              <a:rPr lang="en-US" dirty="0" smtClean="0"/>
              <a:t>Sensation</a:t>
            </a:r>
          </a:p>
          <a:p>
            <a:pPr marL="0" indent="0">
              <a:buNone/>
            </a:pPr>
            <a:r>
              <a:rPr lang="en-US" dirty="0" smtClean="0"/>
              <a:t>Thought</a:t>
            </a:r>
          </a:p>
          <a:p>
            <a:pPr marL="0" indent="0">
              <a:buNone/>
            </a:pPr>
            <a:r>
              <a:rPr lang="en-US" dirty="0" smtClean="0"/>
              <a:t>Emotion</a:t>
            </a:r>
            <a:endParaRPr lang="en-US" dirty="0"/>
          </a:p>
          <a:p>
            <a:pPr marL="0" indent="0">
              <a:buNone/>
            </a:pPr>
            <a:r>
              <a:rPr lang="en-US" dirty="0" smtClean="0"/>
              <a:t>	</a:t>
            </a:r>
            <a:r>
              <a:rPr lang="en-US" sz="2400" i="1" dirty="0" smtClean="0"/>
              <a:t>Why is this work important? </a:t>
            </a:r>
          </a:p>
          <a:p>
            <a:pPr marL="400050" lvl="1" indent="0">
              <a:buNone/>
            </a:pPr>
            <a:r>
              <a:rPr lang="en-US" i="1" dirty="0"/>
              <a:t>	</a:t>
            </a:r>
            <a:r>
              <a:rPr lang="en-US" i="1" dirty="0" smtClean="0"/>
              <a:t>What, at the end of the day, do you hope for? </a:t>
            </a:r>
            <a:endParaRPr lang="en-US" dirty="0" smtClean="0"/>
          </a:p>
        </p:txBody>
      </p:sp>
      <p:pic>
        <p:nvPicPr>
          <p:cNvPr id="6" name="Picture 5"/>
          <p:cNvPicPr>
            <a:picLocks noChangeAspect="1"/>
          </p:cNvPicPr>
          <p:nvPr/>
        </p:nvPicPr>
        <p:blipFill>
          <a:blip r:embed="rId2"/>
          <a:stretch>
            <a:fillRect/>
          </a:stretch>
        </p:blipFill>
        <p:spPr>
          <a:xfrm>
            <a:off x="495299" y="723899"/>
            <a:ext cx="3179233" cy="3179233"/>
          </a:xfrm>
          <a:prstGeom prst="rect">
            <a:avLst/>
          </a:prstGeom>
        </p:spPr>
      </p:pic>
      <p:sp>
        <p:nvSpPr>
          <p:cNvPr id="7" name="Slide Number Placeholder 6"/>
          <p:cNvSpPr>
            <a:spLocks noGrp="1"/>
          </p:cNvSpPr>
          <p:nvPr>
            <p:ph type="sldNum" sz="quarter" idx="12"/>
          </p:nvPr>
        </p:nvSpPr>
        <p:spPr/>
        <p:txBody>
          <a:bodyPr/>
          <a:lstStyle/>
          <a:p>
            <a:fld id="{391EF60E-1DBE-3541-B70E-167696F3797D}" type="slidenum">
              <a:rPr lang="en-US" smtClean="0"/>
              <a:t>6</a:t>
            </a:fld>
            <a:endParaRPr lang="en-US" dirty="0"/>
          </a:p>
        </p:txBody>
      </p:sp>
    </p:spTree>
    <p:extLst>
      <p:ext uri="{BB962C8B-B14F-4D97-AF65-F5344CB8AC3E}">
        <p14:creationId xmlns:p14="http://schemas.microsoft.com/office/powerpoint/2010/main" val="26303557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latin typeface="Times New Roman" charset="0"/>
              </a:rPr>
              <a:t>Overview</a:t>
            </a:r>
          </a:p>
        </p:txBody>
      </p:sp>
      <p:sp>
        <p:nvSpPr>
          <p:cNvPr id="27651" name="Rectangle 3"/>
          <p:cNvSpPr>
            <a:spLocks noGrp="1" noChangeArrowheads="1"/>
          </p:cNvSpPr>
          <p:nvPr>
            <p:ph type="body" idx="1"/>
          </p:nvPr>
        </p:nvSpPr>
        <p:spPr/>
        <p:txBody>
          <a:bodyPr>
            <a:normAutofit fontScale="92500"/>
          </a:bodyPr>
          <a:lstStyle/>
          <a:p>
            <a:pPr eaLnBrk="1" hangingPunct="1">
              <a:lnSpc>
                <a:spcPct val="130000"/>
              </a:lnSpc>
            </a:pPr>
            <a:r>
              <a:rPr lang="en-US" dirty="0">
                <a:latin typeface="Calibri body"/>
                <a:cs typeface="Calibri body"/>
              </a:rPr>
              <a:t>Burnout – </a:t>
            </a:r>
            <a:r>
              <a:rPr lang="en-US" i="1" dirty="0">
                <a:latin typeface="Calibri body"/>
                <a:cs typeface="Calibri body"/>
              </a:rPr>
              <a:t>What is it? What predicts it? How does it affect me and my medical practice?</a:t>
            </a:r>
          </a:p>
          <a:p>
            <a:pPr eaLnBrk="1" hangingPunct="1">
              <a:lnSpc>
                <a:spcPct val="130000"/>
              </a:lnSpc>
            </a:pPr>
            <a:r>
              <a:rPr lang="en-US" dirty="0">
                <a:latin typeface="Calibri body"/>
                <a:cs typeface="Calibri body"/>
              </a:rPr>
              <a:t>Evidence for ACT as intervention – </a:t>
            </a:r>
            <a:r>
              <a:rPr lang="en-US" i="1" dirty="0">
                <a:latin typeface="Calibri body"/>
                <a:cs typeface="Calibri body"/>
              </a:rPr>
              <a:t>How can Acceptance and Commitment Therapy (ACT) help build psychological flexibility and help us deal with burnout?</a:t>
            </a:r>
          </a:p>
          <a:p>
            <a:pPr eaLnBrk="1" hangingPunct="1">
              <a:lnSpc>
                <a:spcPct val="130000"/>
              </a:lnSpc>
            </a:pPr>
            <a:r>
              <a:rPr lang="en-US" i="1" dirty="0">
                <a:latin typeface="Calibri body"/>
                <a:cs typeface="Calibri body"/>
              </a:rPr>
              <a:t>ACT concepts and practices</a:t>
            </a:r>
          </a:p>
          <a:p>
            <a:pPr eaLnBrk="1" hangingPunct="1">
              <a:buFont typeface="Wingdings" charset="0"/>
              <a:buNone/>
            </a:pPr>
            <a:endParaRPr lang="en-US" i="1" dirty="0">
              <a:latin typeface="Times New Roman" charset="0"/>
            </a:endParaRPr>
          </a:p>
        </p:txBody>
      </p:sp>
      <p:sp>
        <p:nvSpPr>
          <p:cNvPr id="2" name="Slide Number Placeholder 1"/>
          <p:cNvSpPr>
            <a:spLocks noGrp="1"/>
          </p:cNvSpPr>
          <p:nvPr>
            <p:ph type="sldNum" sz="quarter" idx="12"/>
          </p:nvPr>
        </p:nvSpPr>
        <p:spPr/>
        <p:txBody>
          <a:bodyPr/>
          <a:lstStyle/>
          <a:p>
            <a:fld id="{391EF60E-1DBE-3541-B70E-167696F3797D}" type="slidenum">
              <a:rPr lang="en-US" smtClean="0"/>
              <a:t>7</a:t>
            </a:fld>
            <a:endParaRPr lang="en-US" dirty="0"/>
          </a:p>
        </p:txBody>
      </p:sp>
    </p:spTree>
    <p:extLst>
      <p:ext uri="{BB962C8B-B14F-4D97-AF65-F5344CB8AC3E}">
        <p14:creationId xmlns:p14="http://schemas.microsoft.com/office/powerpoint/2010/main" val="31560215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4800" b="1" dirty="0" smtClean="0">
                <a:solidFill>
                  <a:srgbClr val="FF0000"/>
                </a:solidFill>
                <a:latin typeface="Arial" pitchFamily="34" charset="0"/>
                <a:cs typeface="Arial" pitchFamily="34" charset="0"/>
              </a:rPr>
              <a:t>Burnout Rates</a:t>
            </a:r>
            <a:endParaRPr lang="en-US" b="1" dirty="0" smtClean="0">
              <a:latin typeface="Arial" pitchFamily="34" charset="0"/>
              <a:cs typeface="Arial" pitchFamily="34" charset="0"/>
            </a:endParaRPr>
          </a:p>
        </p:txBody>
      </p:sp>
      <p:sp>
        <p:nvSpPr>
          <p:cNvPr id="36867" name="Content Placeholder 2"/>
          <p:cNvSpPr>
            <a:spLocks noGrp="1"/>
          </p:cNvSpPr>
          <p:nvPr>
            <p:ph idx="1"/>
          </p:nvPr>
        </p:nvSpPr>
        <p:spPr/>
        <p:txBody>
          <a:bodyPr/>
          <a:lstStyle/>
          <a:p>
            <a:pPr>
              <a:defRPr/>
            </a:pPr>
            <a:r>
              <a:rPr lang="en-US" b="1" dirty="0" smtClean="0">
                <a:latin typeface="Arial" pitchFamily="34" charset="0"/>
                <a:cs typeface="Arial" pitchFamily="34" charset="0"/>
              </a:rPr>
              <a:t>Medical Students – 45%</a:t>
            </a:r>
          </a:p>
          <a:p>
            <a:pPr>
              <a:defRPr/>
            </a:pPr>
            <a:r>
              <a:rPr lang="en-US" b="1" dirty="0" smtClean="0">
                <a:latin typeface="Arial" pitchFamily="34" charset="0"/>
                <a:cs typeface="Arial" pitchFamily="34" charset="0"/>
              </a:rPr>
              <a:t>Residents – 27% FP  to 75% OB-GYN</a:t>
            </a:r>
          </a:p>
          <a:p>
            <a:pPr>
              <a:defRPr/>
            </a:pPr>
            <a:r>
              <a:rPr lang="en-US" b="1" dirty="0" smtClean="0">
                <a:latin typeface="Arial" pitchFamily="34" charset="0"/>
                <a:cs typeface="Arial" pitchFamily="34" charset="0"/>
              </a:rPr>
              <a:t>Attendings – 20% - 65%</a:t>
            </a:r>
          </a:p>
          <a:p>
            <a:pPr>
              <a:defRPr/>
            </a:pPr>
            <a:endParaRPr lang="en-US" b="1" dirty="0">
              <a:solidFill>
                <a:srgbClr val="1A1FF2"/>
              </a:solidFill>
              <a:latin typeface="Arial" pitchFamily="34" charset="0"/>
              <a:cs typeface="Arial" pitchFamily="34" charset="0"/>
            </a:endParaRPr>
          </a:p>
          <a:p>
            <a:pPr marL="0" indent="0">
              <a:buFont typeface="Arial" charset="0"/>
              <a:buNone/>
              <a:defRPr/>
            </a:pPr>
            <a:r>
              <a:rPr lang="en-US" sz="2400" b="1" dirty="0" smtClean="0">
                <a:solidFill>
                  <a:srgbClr val="1A1FF2"/>
                </a:solidFill>
                <a:latin typeface="Arial" pitchFamily="34" charset="0"/>
                <a:cs typeface="Arial" pitchFamily="34" charset="0"/>
              </a:rPr>
              <a:t>Limitations of studies – poor response rates, definition of burn-out (EE, DP, PA). </a:t>
            </a:r>
            <a:endParaRPr lang="en-US" sz="2400" b="1" dirty="0">
              <a:solidFill>
                <a:srgbClr val="1A1FF2"/>
              </a:solidFill>
              <a:latin typeface="Arial" pitchFamily="34" charset="0"/>
              <a:cs typeface="Arial" pitchFamily="34" charset="0"/>
            </a:endParaRP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F1A82F-16AC-46A7-9F13-3CF215008304}" type="slidenum">
              <a:rPr lang="en-US" smtClean="0">
                <a:solidFill>
                  <a:srgbClr val="898989"/>
                </a:solidFill>
                <a:latin typeface="Calibri" charset="0"/>
              </a:rPr>
              <a:pPr eaLnBrk="1" hangingPunct="1"/>
              <a:t>8</a:t>
            </a:fld>
            <a:endParaRPr lang="en-US" dirty="0" smtClean="0">
              <a:solidFill>
                <a:srgbClr val="898989"/>
              </a:solidFill>
              <a:latin typeface="Calibri" charset="0"/>
            </a:endParaRPr>
          </a:p>
        </p:txBody>
      </p:sp>
    </p:spTree>
    <p:extLst>
      <p:ext uri="{BB962C8B-B14F-4D97-AF65-F5344CB8AC3E}">
        <p14:creationId xmlns:p14="http://schemas.microsoft.com/office/powerpoint/2010/main" val="6619733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365339642"/>
              </p:ext>
            </p:extLst>
          </p:nvPr>
        </p:nvGraphicFramePr>
        <p:xfrm>
          <a:off x="152400" y="76200"/>
          <a:ext cx="8839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295400" y="5943600"/>
            <a:ext cx="6858000" cy="830997"/>
          </a:xfrm>
          <a:prstGeom prst="rect">
            <a:avLst/>
          </a:prstGeom>
          <a:noFill/>
        </p:spPr>
        <p:txBody>
          <a:bodyPr wrap="square" rtlCol="0">
            <a:spAutoFit/>
          </a:bodyPr>
          <a:lstStyle/>
          <a:p>
            <a:pPr algn="ctr"/>
            <a:r>
              <a:rPr lang="en-US" sz="4800" b="1" dirty="0" smtClean="0"/>
              <a:t>The Science of ACT</a:t>
            </a:r>
            <a:endParaRPr lang="en-US" sz="4800" b="1" dirty="0"/>
          </a:p>
        </p:txBody>
      </p:sp>
      <p:sp>
        <p:nvSpPr>
          <p:cNvPr id="3" name="Slide Number Placeholder 2"/>
          <p:cNvSpPr>
            <a:spLocks noGrp="1"/>
          </p:cNvSpPr>
          <p:nvPr>
            <p:ph type="sldNum" sz="quarter" idx="12"/>
          </p:nvPr>
        </p:nvSpPr>
        <p:spPr/>
        <p:txBody>
          <a:bodyPr/>
          <a:lstStyle/>
          <a:p>
            <a:fld id="{967B8BBA-DB15-44CA-BBBF-976906F342D5}" type="slidenum">
              <a:rPr lang="en-US" smtClean="0"/>
              <a:t>9</a:t>
            </a:fld>
            <a:endParaRPr lang="en-US" dirty="0"/>
          </a:p>
        </p:txBody>
      </p:sp>
    </p:spTree>
    <p:extLst>
      <p:ext uri="{BB962C8B-B14F-4D97-AF65-F5344CB8AC3E}">
        <p14:creationId xmlns:p14="http://schemas.microsoft.com/office/powerpoint/2010/main" val="2006176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acet">
  <a:themeElements>
    <a:clrScheme name="Custom 8">
      <a:dk1>
        <a:sysClr val="windowText" lastClr="000000"/>
      </a:dk1>
      <a:lt1>
        <a:sysClr val="window" lastClr="FFFFFF"/>
      </a:lt1>
      <a:dk2>
        <a:srgbClr val="000000"/>
      </a:dk2>
      <a:lt2>
        <a:srgbClr val="EBEBEB"/>
      </a:lt2>
      <a:accent1>
        <a:srgbClr val="549D04"/>
      </a:accent1>
      <a:accent2>
        <a:srgbClr val="00A1DC"/>
      </a:accent2>
      <a:accent3>
        <a:srgbClr val="FFCB04"/>
      </a:accent3>
      <a:accent4>
        <a:srgbClr val="F16321"/>
      </a:accent4>
      <a:accent5>
        <a:srgbClr val="00A1DC"/>
      </a:accent5>
      <a:accent6>
        <a:srgbClr val="005DAA"/>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TotalTime>
  <Words>1969</Words>
  <Application>Microsoft Macintosh PowerPoint</Application>
  <PresentationFormat>On-screen Show (4:3)</PresentationFormat>
  <Paragraphs>320</Paragraphs>
  <Slides>43</Slides>
  <Notes>15</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Facet</vt:lpstr>
      <vt:lpstr>How to Help  and then  How to Help the Helpers</vt:lpstr>
      <vt:lpstr>Disclosures (support):</vt:lpstr>
      <vt:lpstr>My journey</vt:lpstr>
      <vt:lpstr>SPIRITED Primary Care (SPC)</vt:lpstr>
      <vt:lpstr>Spirited PC</vt:lpstr>
      <vt:lpstr>Showing Up</vt:lpstr>
      <vt:lpstr>Overview</vt:lpstr>
      <vt:lpstr>Burnout Rates</vt:lpstr>
      <vt:lpstr>PowerPoint Presentation</vt:lpstr>
      <vt:lpstr>ACT Evidence</vt:lpstr>
      <vt:lpstr>The Human Situation</vt:lpstr>
      <vt:lpstr>TEAMS (Private Experience)</vt:lpstr>
      <vt:lpstr>Experiential Avoidance  Avoid uncomfortable thoughts &amp; feelings………</vt:lpstr>
      <vt:lpstr>Cognitive Fusion</vt:lpstr>
      <vt:lpstr>Learning Histories (Relational Frame Theory)</vt:lpstr>
      <vt:lpstr>Workability &amp; Willingness</vt:lpstr>
      <vt:lpstr>PowerPoint Presentation</vt:lpstr>
      <vt:lpstr>PowerPoint Presentation</vt:lpstr>
      <vt:lpstr>Bulls Eye Professional Plan Follow-up</vt:lpstr>
      <vt:lpstr>Passengers on the Bus</vt:lpstr>
      <vt:lpstr>SPRITIED PRIMARY CARE Experiment</vt:lpstr>
      <vt:lpstr>SPIRITED Primary Care (SPC)</vt:lpstr>
      <vt:lpstr>SITTING UPRIGHT—A SIMPLE BEHAVIORAL STRATEGY TO HELP BUILD RESILIENCE TO STRESS </vt:lpstr>
      <vt:lpstr>Overview</vt:lpstr>
      <vt:lpstr>Think about something you’ve wanted to do at work because it is important to you</vt:lpstr>
      <vt:lpstr>CHOICE POINT</vt:lpstr>
      <vt:lpstr>Choice Point Exercise</vt:lpstr>
      <vt:lpstr>PowerPoint Presentation</vt:lpstr>
      <vt:lpstr>SPIRITED Primary Care (SPC)</vt:lpstr>
      <vt:lpstr>PowerPoint Presentation</vt:lpstr>
      <vt:lpstr>Compassion</vt:lpstr>
      <vt:lpstr>Elinor Ostrom 2009 Nobel Prize in Economics </vt:lpstr>
      <vt:lpstr>Elinor Ostrom’s 8 Steps:  How to Make Groups Work (for the Greater Good)</vt:lpstr>
      <vt:lpstr>PowerPoint Presentation</vt:lpstr>
      <vt:lpstr>Group Design Exercise</vt:lpstr>
      <vt:lpstr>FIVE STEPS TO TRANSCEND STRESS  USING MINDFULNESS AND NEUROSCIENCE*</vt:lpstr>
      <vt:lpstr>FIVE FACET MINDFULNESS QUESTIONNAIRE Self-Compassion Questionnaire – Short Form</vt:lpstr>
      <vt:lpstr>PowerPoint Presentation</vt:lpstr>
      <vt:lpstr>Until we meet again,  may you practice a little alien breathing</vt:lpstr>
      <vt:lpstr>Results</vt:lpstr>
      <vt:lpstr>And will you teach it forward to the team?</vt:lpstr>
      <vt:lpstr>Where’s the Magic?</vt:lpstr>
      <vt:lpstr>PowerPoint Presentation</vt:lpstr>
    </vt:vector>
  </TitlesOfParts>
  <Company>Mountainview Consulting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Spirited Primary Care</dc:title>
  <dc:creator>Patricia Robinson</dc:creator>
  <cp:lastModifiedBy>Patricia Robinson</cp:lastModifiedBy>
  <cp:revision>9</cp:revision>
  <dcterms:created xsi:type="dcterms:W3CDTF">2016-06-17T02:42:03Z</dcterms:created>
  <dcterms:modified xsi:type="dcterms:W3CDTF">2016-06-17T16:11:14Z</dcterms:modified>
</cp:coreProperties>
</file>